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7"/>
  </p:notesMasterIdLst>
  <p:sldIdLst>
    <p:sldId id="259" r:id="rId3"/>
    <p:sldId id="257" r:id="rId4"/>
    <p:sldId id="258" r:id="rId5"/>
    <p:sldId id="282" r:id="rId6"/>
    <p:sldId id="260" r:id="rId7"/>
    <p:sldId id="299" r:id="rId8"/>
    <p:sldId id="302" r:id="rId9"/>
    <p:sldId id="301" r:id="rId10"/>
    <p:sldId id="300" r:id="rId11"/>
    <p:sldId id="261" r:id="rId12"/>
    <p:sldId id="262" r:id="rId13"/>
    <p:sldId id="263" r:id="rId14"/>
    <p:sldId id="264" r:id="rId15"/>
    <p:sldId id="265" r:id="rId16"/>
    <p:sldId id="278" r:id="rId17"/>
    <p:sldId id="296" r:id="rId18"/>
    <p:sldId id="266" r:id="rId19"/>
    <p:sldId id="267" r:id="rId20"/>
    <p:sldId id="269" r:id="rId21"/>
    <p:sldId id="270" r:id="rId22"/>
    <p:sldId id="271" r:id="rId23"/>
    <p:sldId id="268" r:id="rId24"/>
    <p:sldId id="294" r:id="rId25"/>
    <p:sldId id="272" r:id="rId26"/>
    <p:sldId id="273" r:id="rId27"/>
    <p:sldId id="279" r:id="rId28"/>
    <p:sldId id="274" r:id="rId29"/>
    <p:sldId id="283" r:id="rId30"/>
    <p:sldId id="284" r:id="rId31"/>
    <p:sldId id="298" r:id="rId32"/>
    <p:sldId id="280" r:id="rId33"/>
    <p:sldId id="281" r:id="rId34"/>
    <p:sldId id="275" r:id="rId35"/>
    <p:sldId id="295" r:id="rId36"/>
  </p:sldIdLst>
  <p:sldSz cx="12192000" cy="6858000"/>
  <p:notesSz cx="6858000" cy="9144000"/>
  <p:defaultTextStyle>
    <a:defPPr>
      <a:defRPr lang="en-M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96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M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6B4006-AC0C-4A7B-9030-F6A8E717C6ED}" type="datetimeFigureOut">
              <a:rPr lang="en-MT" smtClean="0"/>
              <a:t>13/05/2025</a:t>
            </a:fld>
            <a:endParaRPr lang="en-M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M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M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E69D2D-5F26-43EF-A842-5F1912828A13}" type="slidenum">
              <a:rPr lang="en-MT" smtClean="0"/>
              <a:t>‹#›</a:t>
            </a:fld>
            <a:endParaRPr lang="en-MT"/>
          </a:p>
        </p:txBody>
      </p:sp>
    </p:spTree>
    <p:extLst>
      <p:ext uri="{BB962C8B-B14F-4D97-AF65-F5344CB8AC3E}">
        <p14:creationId xmlns:p14="http://schemas.microsoft.com/office/powerpoint/2010/main" val="773809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T"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8C5CBB-445D-4354-BD87-FAA1727ED770}"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4826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T"/>
          </a:p>
        </p:txBody>
      </p:sp>
      <p:sp>
        <p:nvSpPr>
          <p:cNvPr id="4" name="Slide Number Placeholder 3"/>
          <p:cNvSpPr>
            <a:spLocks noGrp="1"/>
          </p:cNvSpPr>
          <p:nvPr>
            <p:ph type="sldNum" sz="quarter" idx="5"/>
          </p:nvPr>
        </p:nvSpPr>
        <p:spPr/>
        <p:txBody>
          <a:bodyPr/>
          <a:lstStyle/>
          <a:p>
            <a:fld id="{76E69D2D-5F26-43EF-A842-5F1912828A13}" type="slidenum">
              <a:rPr lang="en-MT" smtClean="0"/>
              <a:t>2</a:t>
            </a:fld>
            <a:endParaRPr lang="en-MT"/>
          </a:p>
        </p:txBody>
      </p:sp>
    </p:spTree>
    <p:extLst>
      <p:ext uri="{BB962C8B-B14F-4D97-AF65-F5344CB8AC3E}">
        <p14:creationId xmlns:p14="http://schemas.microsoft.com/office/powerpoint/2010/main" val="806212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T" dirty="0"/>
          </a:p>
        </p:txBody>
      </p:sp>
      <p:sp>
        <p:nvSpPr>
          <p:cNvPr id="4" name="Slide Number Placeholder 3"/>
          <p:cNvSpPr>
            <a:spLocks noGrp="1"/>
          </p:cNvSpPr>
          <p:nvPr>
            <p:ph type="sldNum" sz="quarter" idx="5"/>
          </p:nvPr>
        </p:nvSpPr>
        <p:spPr/>
        <p:txBody>
          <a:bodyPr/>
          <a:lstStyle/>
          <a:p>
            <a:fld id="{76E69D2D-5F26-43EF-A842-5F1912828A13}" type="slidenum">
              <a:rPr lang="en-MT" smtClean="0"/>
              <a:t>14</a:t>
            </a:fld>
            <a:endParaRPr lang="en-MT"/>
          </a:p>
        </p:txBody>
      </p:sp>
    </p:spTree>
    <p:extLst>
      <p:ext uri="{BB962C8B-B14F-4D97-AF65-F5344CB8AC3E}">
        <p14:creationId xmlns:p14="http://schemas.microsoft.com/office/powerpoint/2010/main" val="3901886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C9862-AB1F-BEFF-6B23-9015CD3844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MT"/>
          </a:p>
        </p:txBody>
      </p:sp>
      <p:sp>
        <p:nvSpPr>
          <p:cNvPr id="3" name="Subtitle 2">
            <a:extLst>
              <a:ext uri="{FF2B5EF4-FFF2-40B4-BE49-F238E27FC236}">
                <a16:creationId xmlns:a16="http://schemas.microsoft.com/office/drawing/2014/main" id="{E321F68E-7BDC-5814-B0D4-43C57C474F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MT"/>
          </a:p>
        </p:txBody>
      </p:sp>
      <p:sp>
        <p:nvSpPr>
          <p:cNvPr id="4" name="Date Placeholder 3">
            <a:extLst>
              <a:ext uri="{FF2B5EF4-FFF2-40B4-BE49-F238E27FC236}">
                <a16:creationId xmlns:a16="http://schemas.microsoft.com/office/drawing/2014/main" id="{C2838E81-1BD4-E2AA-2C0F-DB758BDDC712}"/>
              </a:ext>
            </a:extLst>
          </p:cNvPr>
          <p:cNvSpPr>
            <a:spLocks noGrp="1"/>
          </p:cNvSpPr>
          <p:nvPr>
            <p:ph type="dt" sz="half" idx="10"/>
          </p:nvPr>
        </p:nvSpPr>
        <p:spPr/>
        <p:txBody>
          <a:bodyPr/>
          <a:lstStyle/>
          <a:p>
            <a:fld id="{4B2348C6-E642-485F-908D-993C1AC2CB44}" type="datetimeFigureOut">
              <a:rPr lang="en-MT" smtClean="0"/>
              <a:t>13/05/2025</a:t>
            </a:fld>
            <a:endParaRPr lang="en-MT"/>
          </a:p>
        </p:txBody>
      </p:sp>
      <p:sp>
        <p:nvSpPr>
          <p:cNvPr id="5" name="Footer Placeholder 4">
            <a:extLst>
              <a:ext uri="{FF2B5EF4-FFF2-40B4-BE49-F238E27FC236}">
                <a16:creationId xmlns:a16="http://schemas.microsoft.com/office/drawing/2014/main" id="{431AFCD9-DD27-F7B5-8F12-95D16B40296E}"/>
              </a:ext>
            </a:extLst>
          </p:cNvPr>
          <p:cNvSpPr>
            <a:spLocks noGrp="1"/>
          </p:cNvSpPr>
          <p:nvPr>
            <p:ph type="ftr" sz="quarter" idx="11"/>
          </p:nvPr>
        </p:nvSpPr>
        <p:spPr/>
        <p:txBody>
          <a:bodyPr/>
          <a:lstStyle/>
          <a:p>
            <a:endParaRPr lang="en-MT"/>
          </a:p>
        </p:txBody>
      </p:sp>
      <p:sp>
        <p:nvSpPr>
          <p:cNvPr id="6" name="Slide Number Placeholder 5">
            <a:extLst>
              <a:ext uri="{FF2B5EF4-FFF2-40B4-BE49-F238E27FC236}">
                <a16:creationId xmlns:a16="http://schemas.microsoft.com/office/drawing/2014/main" id="{17461A27-B3C9-F5E4-A811-D9EB8A3707C5}"/>
              </a:ext>
            </a:extLst>
          </p:cNvPr>
          <p:cNvSpPr>
            <a:spLocks noGrp="1"/>
          </p:cNvSpPr>
          <p:nvPr>
            <p:ph type="sldNum" sz="quarter" idx="12"/>
          </p:nvPr>
        </p:nvSpPr>
        <p:spPr/>
        <p:txBody>
          <a:bodyPr/>
          <a:lstStyle/>
          <a:p>
            <a:fld id="{8B9E5FB2-1BCC-42E6-BF97-6D257DA78D2F}" type="slidenum">
              <a:rPr lang="en-MT" smtClean="0"/>
              <a:t>‹#›</a:t>
            </a:fld>
            <a:endParaRPr lang="en-MT"/>
          </a:p>
        </p:txBody>
      </p:sp>
    </p:spTree>
    <p:extLst>
      <p:ext uri="{BB962C8B-B14F-4D97-AF65-F5344CB8AC3E}">
        <p14:creationId xmlns:p14="http://schemas.microsoft.com/office/powerpoint/2010/main" val="3165893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F30C8-A62F-29BC-B576-3FB90B603ABA}"/>
              </a:ext>
            </a:extLst>
          </p:cNvPr>
          <p:cNvSpPr>
            <a:spLocks noGrp="1"/>
          </p:cNvSpPr>
          <p:nvPr>
            <p:ph type="title"/>
          </p:nvPr>
        </p:nvSpPr>
        <p:spPr/>
        <p:txBody>
          <a:bodyPr/>
          <a:lstStyle/>
          <a:p>
            <a:r>
              <a:rPr lang="en-US"/>
              <a:t>Click to edit Master title style</a:t>
            </a:r>
            <a:endParaRPr lang="en-MT"/>
          </a:p>
        </p:txBody>
      </p:sp>
      <p:sp>
        <p:nvSpPr>
          <p:cNvPr id="3" name="Vertical Text Placeholder 2">
            <a:extLst>
              <a:ext uri="{FF2B5EF4-FFF2-40B4-BE49-F238E27FC236}">
                <a16:creationId xmlns:a16="http://schemas.microsoft.com/office/drawing/2014/main" id="{1AE314D0-19F9-F9BC-847F-313F95BD72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T"/>
          </a:p>
        </p:txBody>
      </p:sp>
      <p:sp>
        <p:nvSpPr>
          <p:cNvPr id="4" name="Date Placeholder 3">
            <a:extLst>
              <a:ext uri="{FF2B5EF4-FFF2-40B4-BE49-F238E27FC236}">
                <a16:creationId xmlns:a16="http://schemas.microsoft.com/office/drawing/2014/main" id="{0F318357-E18E-125B-F59A-1C46E7884126}"/>
              </a:ext>
            </a:extLst>
          </p:cNvPr>
          <p:cNvSpPr>
            <a:spLocks noGrp="1"/>
          </p:cNvSpPr>
          <p:nvPr>
            <p:ph type="dt" sz="half" idx="10"/>
          </p:nvPr>
        </p:nvSpPr>
        <p:spPr/>
        <p:txBody>
          <a:bodyPr/>
          <a:lstStyle/>
          <a:p>
            <a:fld id="{4B2348C6-E642-485F-908D-993C1AC2CB44}" type="datetimeFigureOut">
              <a:rPr lang="en-MT" smtClean="0"/>
              <a:t>13/05/2025</a:t>
            </a:fld>
            <a:endParaRPr lang="en-MT"/>
          </a:p>
        </p:txBody>
      </p:sp>
      <p:sp>
        <p:nvSpPr>
          <p:cNvPr id="5" name="Footer Placeholder 4">
            <a:extLst>
              <a:ext uri="{FF2B5EF4-FFF2-40B4-BE49-F238E27FC236}">
                <a16:creationId xmlns:a16="http://schemas.microsoft.com/office/drawing/2014/main" id="{61A468C8-2423-6346-2389-4AFD62E8B676}"/>
              </a:ext>
            </a:extLst>
          </p:cNvPr>
          <p:cNvSpPr>
            <a:spLocks noGrp="1"/>
          </p:cNvSpPr>
          <p:nvPr>
            <p:ph type="ftr" sz="quarter" idx="11"/>
          </p:nvPr>
        </p:nvSpPr>
        <p:spPr/>
        <p:txBody>
          <a:bodyPr/>
          <a:lstStyle/>
          <a:p>
            <a:endParaRPr lang="en-MT"/>
          </a:p>
        </p:txBody>
      </p:sp>
      <p:sp>
        <p:nvSpPr>
          <p:cNvPr id="6" name="Slide Number Placeholder 5">
            <a:extLst>
              <a:ext uri="{FF2B5EF4-FFF2-40B4-BE49-F238E27FC236}">
                <a16:creationId xmlns:a16="http://schemas.microsoft.com/office/drawing/2014/main" id="{4B00BC99-4239-4CDF-2C63-EDA3CCAAB221}"/>
              </a:ext>
            </a:extLst>
          </p:cNvPr>
          <p:cNvSpPr>
            <a:spLocks noGrp="1"/>
          </p:cNvSpPr>
          <p:nvPr>
            <p:ph type="sldNum" sz="quarter" idx="12"/>
          </p:nvPr>
        </p:nvSpPr>
        <p:spPr/>
        <p:txBody>
          <a:bodyPr/>
          <a:lstStyle/>
          <a:p>
            <a:fld id="{8B9E5FB2-1BCC-42E6-BF97-6D257DA78D2F}" type="slidenum">
              <a:rPr lang="en-MT" smtClean="0"/>
              <a:t>‹#›</a:t>
            </a:fld>
            <a:endParaRPr lang="en-MT"/>
          </a:p>
        </p:txBody>
      </p:sp>
    </p:spTree>
    <p:extLst>
      <p:ext uri="{BB962C8B-B14F-4D97-AF65-F5344CB8AC3E}">
        <p14:creationId xmlns:p14="http://schemas.microsoft.com/office/powerpoint/2010/main" val="388826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BF120F-D64B-CC15-29D6-C7EE5DA165B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MT"/>
          </a:p>
        </p:txBody>
      </p:sp>
      <p:sp>
        <p:nvSpPr>
          <p:cNvPr id="3" name="Vertical Text Placeholder 2">
            <a:extLst>
              <a:ext uri="{FF2B5EF4-FFF2-40B4-BE49-F238E27FC236}">
                <a16:creationId xmlns:a16="http://schemas.microsoft.com/office/drawing/2014/main" id="{0128BE3D-F3F6-10A5-5AFB-12E24B3C9C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T"/>
          </a:p>
        </p:txBody>
      </p:sp>
      <p:sp>
        <p:nvSpPr>
          <p:cNvPr id="4" name="Date Placeholder 3">
            <a:extLst>
              <a:ext uri="{FF2B5EF4-FFF2-40B4-BE49-F238E27FC236}">
                <a16:creationId xmlns:a16="http://schemas.microsoft.com/office/drawing/2014/main" id="{59DA4B50-D4DA-FD84-8D22-50BFE1DE12B2}"/>
              </a:ext>
            </a:extLst>
          </p:cNvPr>
          <p:cNvSpPr>
            <a:spLocks noGrp="1"/>
          </p:cNvSpPr>
          <p:nvPr>
            <p:ph type="dt" sz="half" idx="10"/>
          </p:nvPr>
        </p:nvSpPr>
        <p:spPr/>
        <p:txBody>
          <a:bodyPr/>
          <a:lstStyle/>
          <a:p>
            <a:fld id="{4B2348C6-E642-485F-908D-993C1AC2CB44}" type="datetimeFigureOut">
              <a:rPr lang="en-MT" smtClean="0"/>
              <a:t>13/05/2025</a:t>
            </a:fld>
            <a:endParaRPr lang="en-MT"/>
          </a:p>
        </p:txBody>
      </p:sp>
      <p:sp>
        <p:nvSpPr>
          <p:cNvPr id="5" name="Footer Placeholder 4">
            <a:extLst>
              <a:ext uri="{FF2B5EF4-FFF2-40B4-BE49-F238E27FC236}">
                <a16:creationId xmlns:a16="http://schemas.microsoft.com/office/drawing/2014/main" id="{BDA39CCD-E178-8316-265D-E446BCDBE4D7}"/>
              </a:ext>
            </a:extLst>
          </p:cNvPr>
          <p:cNvSpPr>
            <a:spLocks noGrp="1"/>
          </p:cNvSpPr>
          <p:nvPr>
            <p:ph type="ftr" sz="quarter" idx="11"/>
          </p:nvPr>
        </p:nvSpPr>
        <p:spPr/>
        <p:txBody>
          <a:bodyPr/>
          <a:lstStyle/>
          <a:p>
            <a:endParaRPr lang="en-MT"/>
          </a:p>
        </p:txBody>
      </p:sp>
      <p:sp>
        <p:nvSpPr>
          <p:cNvPr id="6" name="Slide Number Placeholder 5">
            <a:extLst>
              <a:ext uri="{FF2B5EF4-FFF2-40B4-BE49-F238E27FC236}">
                <a16:creationId xmlns:a16="http://schemas.microsoft.com/office/drawing/2014/main" id="{78DB743F-455C-D1FD-56A0-07ED68F69847}"/>
              </a:ext>
            </a:extLst>
          </p:cNvPr>
          <p:cNvSpPr>
            <a:spLocks noGrp="1"/>
          </p:cNvSpPr>
          <p:nvPr>
            <p:ph type="sldNum" sz="quarter" idx="12"/>
          </p:nvPr>
        </p:nvSpPr>
        <p:spPr/>
        <p:txBody>
          <a:bodyPr/>
          <a:lstStyle/>
          <a:p>
            <a:fld id="{8B9E5FB2-1BCC-42E6-BF97-6D257DA78D2F}" type="slidenum">
              <a:rPr lang="en-MT" smtClean="0"/>
              <a:t>‹#›</a:t>
            </a:fld>
            <a:endParaRPr lang="en-MT"/>
          </a:p>
        </p:txBody>
      </p:sp>
    </p:spTree>
    <p:extLst>
      <p:ext uri="{BB962C8B-B14F-4D97-AF65-F5344CB8AC3E}">
        <p14:creationId xmlns:p14="http://schemas.microsoft.com/office/powerpoint/2010/main" val="29850464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Picture 7" descr="A black and white logo&#10;&#10;Description automatically generated">
            <a:extLst>
              <a:ext uri="{FF2B5EF4-FFF2-40B4-BE49-F238E27FC236}">
                <a16:creationId xmlns:a16="http://schemas.microsoft.com/office/drawing/2014/main" id="{6312816C-3533-0AC7-FBD3-0AAC8E641CB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136525"/>
            <a:ext cx="2124456" cy="1530350"/>
          </a:xfrm>
          <a:prstGeom prst="rect">
            <a:avLst/>
          </a:prstGeom>
        </p:spPr>
      </p:pic>
      <p:pic>
        <p:nvPicPr>
          <p:cNvPr id="10" name="Picture 9" descr="A logo with a green cross&#10;&#10;Description automatically generated">
            <a:extLst>
              <a:ext uri="{FF2B5EF4-FFF2-40B4-BE49-F238E27FC236}">
                <a16:creationId xmlns:a16="http://schemas.microsoft.com/office/drawing/2014/main" id="{04C05A16-08A7-3081-873E-701CFE6BF38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48836" y="136525"/>
            <a:ext cx="1604963" cy="1370787"/>
          </a:xfrm>
          <a:prstGeom prst="rect">
            <a:avLst/>
          </a:prstGeom>
        </p:spPr>
      </p:pic>
      <p:pic>
        <p:nvPicPr>
          <p:cNvPr id="12" name="Picture 11" descr="A logo with a yellow circle and a white circle with a yellow flower&#10;&#10;Description automatically generated">
            <a:extLst>
              <a:ext uri="{FF2B5EF4-FFF2-40B4-BE49-F238E27FC236}">
                <a16:creationId xmlns:a16="http://schemas.microsoft.com/office/drawing/2014/main" id="{DE673382-4835-A557-1F0C-6CE669D6CE9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603081" y="429133"/>
            <a:ext cx="985838" cy="985838"/>
          </a:xfrm>
          <a:prstGeom prst="rect">
            <a:avLst/>
          </a:prstGeom>
        </p:spPr>
      </p:pic>
      <p:pic>
        <p:nvPicPr>
          <p:cNvPr id="16" name="Picture 15" descr="A logo with red and green letters&#10;&#10;Description automatically generated">
            <a:extLst>
              <a:ext uri="{FF2B5EF4-FFF2-40B4-BE49-F238E27FC236}">
                <a16:creationId xmlns:a16="http://schemas.microsoft.com/office/drawing/2014/main" id="{D0D44592-6999-2E4D-E7AC-535C4CA8B0AB}"/>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870849" y="5842125"/>
            <a:ext cx="1360935" cy="879350"/>
          </a:xfrm>
          <a:prstGeom prst="rect">
            <a:avLst/>
          </a:prstGeom>
        </p:spPr>
      </p:pic>
      <p:pic>
        <p:nvPicPr>
          <p:cNvPr id="9" name="Picture 8">
            <a:extLst>
              <a:ext uri="{FF2B5EF4-FFF2-40B4-BE49-F238E27FC236}">
                <a16:creationId xmlns:a16="http://schemas.microsoft.com/office/drawing/2014/main" id="{A8B388CE-E2C5-0DA3-50E9-3F16606A1B5C}"/>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94596" y="5823062"/>
            <a:ext cx="1105832" cy="917476"/>
          </a:xfrm>
          <a:prstGeom prst="rect">
            <a:avLst/>
          </a:prstGeom>
        </p:spPr>
      </p:pic>
      <p:sp>
        <p:nvSpPr>
          <p:cNvPr id="17" name="Date Placeholder 16">
            <a:extLst>
              <a:ext uri="{FF2B5EF4-FFF2-40B4-BE49-F238E27FC236}">
                <a16:creationId xmlns:a16="http://schemas.microsoft.com/office/drawing/2014/main" id="{1EA4CB6F-8E35-1C92-C93D-4FE502ECA0BF}"/>
              </a:ext>
            </a:extLst>
          </p:cNvPr>
          <p:cNvSpPr>
            <a:spLocks noGrp="1"/>
          </p:cNvSpPr>
          <p:nvPr>
            <p:ph type="dt" sz="half" idx="10"/>
          </p:nvPr>
        </p:nvSpPr>
        <p:spPr/>
        <p:txBody>
          <a:bodyPr/>
          <a:lstStyle/>
          <a:p>
            <a:fld id="{B468E8CA-DD07-4FE9-9747-0D3CAA8E8FEA}" type="datetimeFigureOut">
              <a:rPr lang="en-GB" smtClean="0"/>
              <a:t>13/05/2025</a:t>
            </a:fld>
            <a:endParaRPr lang="en-GB"/>
          </a:p>
        </p:txBody>
      </p:sp>
      <p:sp>
        <p:nvSpPr>
          <p:cNvPr id="18" name="Footer Placeholder 17">
            <a:extLst>
              <a:ext uri="{FF2B5EF4-FFF2-40B4-BE49-F238E27FC236}">
                <a16:creationId xmlns:a16="http://schemas.microsoft.com/office/drawing/2014/main" id="{952E99A8-4A27-B136-11A7-0D8610D5E0CD}"/>
              </a:ext>
            </a:extLst>
          </p:cNvPr>
          <p:cNvSpPr>
            <a:spLocks noGrp="1"/>
          </p:cNvSpPr>
          <p:nvPr>
            <p:ph type="ftr" sz="quarter" idx="11"/>
          </p:nvPr>
        </p:nvSpPr>
        <p:spPr/>
        <p:txBody>
          <a:bodyPr/>
          <a:lstStyle/>
          <a:p>
            <a:endParaRPr lang="en-GB"/>
          </a:p>
        </p:txBody>
      </p:sp>
      <p:sp>
        <p:nvSpPr>
          <p:cNvPr id="19" name="Slide Number Placeholder 18">
            <a:extLst>
              <a:ext uri="{FF2B5EF4-FFF2-40B4-BE49-F238E27FC236}">
                <a16:creationId xmlns:a16="http://schemas.microsoft.com/office/drawing/2014/main" id="{77778A43-C84D-B1C4-FC6B-26B28A0A12EE}"/>
              </a:ext>
            </a:extLst>
          </p:cNvPr>
          <p:cNvSpPr>
            <a:spLocks noGrp="1"/>
          </p:cNvSpPr>
          <p:nvPr>
            <p:ph type="sldNum" sz="quarter" idx="12"/>
          </p:nvPr>
        </p:nvSpPr>
        <p:spPr/>
        <p:txBody>
          <a:bodyPr/>
          <a:lstStyle/>
          <a:p>
            <a:fld id="{2E03C938-76D2-4FAF-AC62-E0F0149AE8B8}" type="slidenum">
              <a:rPr lang="en-GB" smtClean="0"/>
              <a:t>‹#›</a:t>
            </a:fld>
            <a:endParaRPr lang="en-GB"/>
          </a:p>
        </p:txBody>
      </p:sp>
    </p:spTree>
    <p:extLst>
      <p:ext uri="{BB962C8B-B14F-4D97-AF65-F5344CB8AC3E}">
        <p14:creationId xmlns:p14="http://schemas.microsoft.com/office/powerpoint/2010/main" val="3318188785"/>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68E8CA-DD07-4FE9-9747-0D3CAA8E8FEA}" type="datetimeFigureOut">
              <a:rPr lang="en-GB" smtClean="0"/>
              <a:t>13/05/2025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03C938-76D2-4FAF-AC62-E0F0149AE8B8}" type="slidenum">
              <a:rPr lang="en-GB" smtClean="0"/>
              <a:t>‹#›</a:t>
            </a:fld>
            <a:endParaRPr lang="en-GB"/>
          </a:p>
        </p:txBody>
      </p:sp>
    </p:spTree>
    <p:extLst>
      <p:ext uri="{BB962C8B-B14F-4D97-AF65-F5344CB8AC3E}">
        <p14:creationId xmlns:p14="http://schemas.microsoft.com/office/powerpoint/2010/main" val="27763391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68E8CA-DD07-4FE9-9747-0D3CAA8E8FEA}" type="datetimeFigureOut">
              <a:rPr lang="en-GB" smtClean="0"/>
              <a:t>13/05/2025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03C938-76D2-4FAF-AC62-E0F0149AE8B8}" type="slidenum">
              <a:rPr lang="en-GB" smtClean="0"/>
              <a:t>‹#›</a:t>
            </a:fld>
            <a:endParaRPr lang="en-GB"/>
          </a:p>
        </p:txBody>
      </p:sp>
    </p:spTree>
    <p:extLst>
      <p:ext uri="{BB962C8B-B14F-4D97-AF65-F5344CB8AC3E}">
        <p14:creationId xmlns:p14="http://schemas.microsoft.com/office/powerpoint/2010/main" val="1531368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468E8CA-DD07-4FE9-9747-0D3CAA8E8FEA}" type="datetimeFigureOut">
              <a:rPr lang="en-GB" smtClean="0"/>
              <a:t>13/05/2025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03C938-76D2-4FAF-AC62-E0F0149AE8B8}" type="slidenum">
              <a:rPr lang="en-GB" smtClean="0"/>
              <a:t>‹#›</a:t>
            </a:fld>
            <a:endParaRPr lang="en-GB"/>
          </a:p>
        </p:txBody>
      </p:sp>
    </p:spTree>
    <p:extLst>
      <p:ext uri="{BB962C8B-B14F-4D97-AF65-F5344CB8AC3E}">
        <p14:creationId xmlns:p14="http://schemas.microsoft.com/office/powerpoint/2010/main" val="6355127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68E8CA-DD07-4FE9-9747-0D3CAA8E8FEA}" type="datetimeFigureOut">
              <a:rPr lang="en-GB" smtClean="0"/>
              <a:t>13/05/2025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E03C938-76D2-4FAF-AC62-E0F0149AE8B8}" type="slidenum">
              <a:rPr lang="en-GB" smtClean="0"/>
              <a:t>‹#›</a:t>
            </a:fld>
            <a:endParaRPr lang="en-GB"/>
          </a:p>
        </p:txBody>
      </p:sp>
    </p:spTree>
    <p:extLst>
      <p:ext uri="{BB962C8B-B14F-4D97-AF65-F5344CB8AC3E}">
        <p14:creationId xmlns:p14="http://schemas.microsoft.com/office/powerpoint/2010/main" val="41833538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468E8CA-DD07-4FE9-9747-0D3CAA8E8FEA}" type="datetimeFigureOut">
              <a:rPr lang="en-GB" smtClean="0"/>
              <a:t>13/05/2025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E03C938-76D2-4FAF-AC62-E0F0149AE8B8}" type="slidenum">
              <a:rPr lang="en-GB" smtClean="0"/>
              <a:t>‹#›</a:t>
            </a:fld>
            <a:endParaRPr lang="en-GB"/>
          </a:p>
        </p:txBody>
      </p:sp>
      <p:sp>
        <p:nvSpPr>
          <p:cNvPr id="12" name="Title 11">
            <a:extLst>
              <a:ext uri="{FF2B5EF4-FFF2-40B4-BE49-F238E27FC236}">
                <a16:creationId xmlns:a16="http://schemas.microsoft.com/office/drawing/2014/main" id="{6420125B-0412-A8CE-E087-5C8F909F7884}"/>
              </a:ext>
            </a:extLst>
          </p:cNvPr>
          <p:cNvSpPr>
            <a:spLocks noGrp="1"/>
          </p:cNvSpPr>
          <p:nvPr>
            <p:ph type="title"/>
          </p:nvPr>
        </p:nvSpPr>
        <p:spPr/>
        <p:txBody>
          <a:bodyPr/>
          <a:lstStyle/>
          <a:p>
            <a:r>
              <a:rPr lang="en-US" dirty="0"/>
              <a:t>Click to edit Master title style</a:t>
            </a:r>
            <a:endParaRPr lang="en-MT" dirty="0"/>
          </a:p>
        </p:txBody>
      </p:sp>
    </p:spTree>
    <p:extLst>
      <p:ext uri="{BB962C8B-B14F-4D97-AF65-F5344CB8AC3E}">
        <p14:creationId xmlns:p14="http://schemas.microsoft.com/office/powerpoint/2010/main" val="28526974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68E8CA-DD07-4FE9-9747-0D3CAA8E8FEA}" type="datetimeFigureOut">
              <a:rPr lang="en-GB" smtClean="0"/>
              <a:t>13/05/2025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E03C938-76D2-4FAF-AC62-E0F0149AE8B8}" type="slidenum">
              <a:rPr lang="en-GB" smtClean="0"/>
              <a:t>‹#›</a:t>
            </a:fld>
            <a:endParaRPr lang="en-GB"/>
          </a:p>
        </p:txBody>
      </p:sp>
    </p:spTree>
    <p:extLst>
      <p:ext uri="{BB962C8B-B14F-4D97-AF65-F5344CB8AC3E}">
        <p14:creationId xmlns:p14="http://schemas.microsoft.com/office/powerpoint/2010/main" val="17378868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468E8CA-DD07-4FE9-9747-0D3CAA8E8FEA}" type="datetimeFigureOut">
              <a:rPr lang="en-GB" smtClean="0"/>
              <a:t>13/05/2025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03C938-76D2-4FAF-AC62-E0F0149AE8B8}" type="slidenum">
              <a:rPr lang="en-GB" smtClean="0"/>
              <a:t>‹#›</a:t>
            </a:fld>
            <a:endParaRPr lang="en-GB"/>
          </a:p>
        </p:txBody>
      </p:sp>
    </p:spTree>
    <p:extLst>
      <p:ext uri="{BB962C8B-B14F-4D97-AF65-F5344CB8AC3E}">
        <p14:creationId xmlns:p14="http://schemas.microsoft.com/office/powerpoint/2010/main" val="1008095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9E538-4F9B-BDAB-AAFF-79B10BD8B30A}"/>
              </a:ext>
            </a:extLst>
          </p:cNvPr>
          <p:cNvSpPr>
            <a:spLocks noGrp="1"/>
          </p:cNvSpPr>
          <p:nvPr>
            <p:ph type="title"/>
          </p:nvPr>
        </p:nvSpPr>
        <p:spPr/>
        <p:txBody>
          <a:bodyPr/>
          <a:lstStyle/>
          <a:p>
            <a:r>
              <a:rPr lang="en-US"/>
              <a:t>Click to edit Master title style</a:t>
            </a:r>
            <a:endParaRPr lang="en-MT"/>
          </a:p>
        </p:txBody>
      </p:sp>
      <p:sp>
        <p:nvSpPr>
          <p:cNvPr id="3" name="Content Placeholder 2">
            <a:extLst>
              <a:ext uri="{FF2B5EF4-FFF2-40B4-BE49-F238E27FC236}">
                <a16:creationId xmlns:a16="http://schemas.microsoft.com/office/drawing/2014/main" id="{501189B2-CAFA-7228-B047-C4DA906FD6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T"/>
          </a:p>
        </p:txBody>
      </p:sp>
      <p:sp>
        <p:nvSpPr>
          <p:cNvPr id="4" name="Date Placeholder 3">
            <a:extLst>
              <a:ext uri="{FF2B5EF4-FFF2-40B4-BE49-F238E27FC236}">
                <a16:creationId xmlns:a16="http://schemas.microsoft.com/office/drawing/2014/main" id="{F327F866-7235-E734-B1A1-52457A9A8CC2}"/>
              </a:ext>
            </a:extLst>
          </p:cNvPr>
          <p:cNvSpPr>
            <a:spLocks noGrp="1"/>
          </p:cNvSpPr>
          <p:nvPr>
            <p:ph type="dt" sz="half" idx="10"/>
          </p:nvPr>
        </p:nvSpPr>
        <p:spPr/>
        <p:txBody>
          <a:bodyPr/>
          <a:lstStyle/>
          <a:p>
            <a:fld id="{4B2348C6-E642-485F-908D-993C1AC2CB44}" type="datetimeFigureOut">
              <a:rPr lang="en-MT" smtClean="0"/>
              <a:t>13/05/2025</a:t>
            </a:fld>
            <a:endParaRPr lang="en-MT"/>
          </a:p>
        </p:txBody>
      </p:sp>
      <p:sp>
        <p:nvSpPr>
          <p:cNvPr id="5" name="Footer Placeholder 4">
            <a:extLst>
              <a:ext uri="{FF2B5EF4-FFF2-40B4-BE49-F238E27FC236}">
                <a16:creationId xmlns:a16="http://schemas.microsoft.com/office/drawing/2014/main" id="{62B95953-B0AC-0126-2150-D38181A3676E}"/>
              </a:ext>
            </a:extLst>
          </p:cNvPr>
          <p:cNvSpPr>
            <a:spLocks noGrp="1"/>
          </p:cNvSpPr>
          <p:nvPr>
            <p:ph type="ftr" sz="quarter" idx="11"/>
          </p:nvPr>
        </p:nvSpPr>
        <p:spPr/>
        <p:txBody>
          <a:bodyPr/>
          <a:lstStyle/>
          <a:p>
            <a:endParaRPr lang="en-MT"/>
          </a:p>
        </p:txBody>
      </p:sp>
      <p:sp>
        <p:nvSpPr>
          <p:cNvPr id="6" name="Slide Number Placeholder 5">
            <a:extLst>
              <a:ext uri="{FF2B5EF4-FFF2-40B4-BE49-F238E27FC236}">
                <a16:creationId xmlns:a16="http://schemas.microsoft.com/office/drawing/2014/main" id="{D5BC5DB2-CE9E-813A-0E04-A08D8B68EF8F}"/>
              </a:ext>
            </a:extLst>
          </p:cNvPr>
          <p:cNvSpPr>
            <a:spLocks noGrp="1"/>
          </p:cNvSpPr>
          <p:nvPr>
            <p:ph type="sldNum" sz="quarter" idx="12"/>
          </p:nvPr>
        </p:nvSpPr>
        <p:spPr/>
        <p:txBody>
          <a:bodyPr/>
          <a:lstStyle/>
          <a:p>
            <a:fld id="{8B9E5FB2-1BCC-42E6-BF97-6D257DA78D2F}" type="slidenum">
              <a:rPr lang="en-MT" smtClean="0"/>
              <a:t>‹#›</a:t>
            </a:fld>
            <a:endParaRPr lang="en-MT"/>
          </a:p>
        </p:txBody>
      </p:sp>
    </p:spTree>
    <p:extLst>
      <p:ext uri="{BB962C8B-B14F-4D97-AF65-F5344CB8AC3E}">
        <p14:creationId xmlns:p14="http://schemas.microsoft.com/office/powerpoint/2010/main" val="21877623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468E8CA-DD07-4FE9-9747-0D3CAA8E8FEA}" type="datetimeFigureOut">
              <a:rPr lang="en-GB" smtClean="0"/>
              <a:t>13/05/2025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03C938-76D2-4FAF-AC62-E0F0149AE8B8}" type="slidenum">
              <a:rPr lang="en-GB" smtClean="0"/>
              <a:t>‹#›</a:t>
            </a:fld>
            <a:endParaRPr lang="en-GB"/>
          </a:p>
        </p:txBody>
      </p:sp>
    </p:spTree>
    <p:extLst>
      <p:ext uri="{BB962C8B-B14F-4D97-AF65-F5344CB8AC3E}">
        <p14:creationId xmlns:p14="http://schemas.microsoft.com/office/powerpoint/2010/main" val="9455996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68E8CA-DD07-4FE9-9747-0D3CAA8E8FEA}" type="datetimeFigureOut">
              <a:rPr lang="en-GB" smtClean="0"/>
              <a:t>13/05/2025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03C938-76D2-4FAF-AC62-E0F0149AE8B8}" type="slidenum">
              <a:rPr lang="en-GB" smtClean="0"/>
              <a:t>‹#›</a:t>
            </a:fld>
            <a:endParaRPr lang="en-GB"/>
          </a:p>
        </p:txBody>
      </p:sp>
    </p:spTree>
    <p:extLst>
      <p:ext uri="{BB962C8B-B14F-4D97-AF65-F5344CB8AC3E}">
        <p14:creationId xmlns:p14="http://schemas.microsoft.com/office/powerpoint/2010/main" val="23365538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68E8CA-DD07-4FE9-9747-0D3CAA8E8FEA}" type="datetimeFigureOut">
              <a:rPr lang="en-GB" smtClean="0"/>
              <a:t>13/05/2025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03C938-76D2-4FAF-AC62-E0F0149AE8B8}" type="slidenum">
              <a:rPr lang="en-GB" smtClean="0"/>
              <a:t>‹#›</a:t>
            </a:fld>
            <a:endParaRPr lang="en-GB"/>
          </a:p>
        </p:txBody>
      </p:sp>
    </p:spTree>
    <p:extLst>
      <p:ext uri="{BB962C8B-B14F-4D97-AF65-F5344CB8AC3E}">
        <p14:creationId xmlns:p14="http://schemas.microsoft.com/office/powerpoint/2010/main" val="3095588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690EC-07D0-5A3D-5516-21FE4843A3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MT"/>
          </a:p>
        </p:txBody>
      </p:sp>
      <p:sp>
        <p:nvSpPr>
          <p:cNvPr id="3" name="Text Placeholder 2">
            <a:extLst>
              <a:ext uri="{FF2B5EF4-FFF2-40B4-BE49-F238E27FC236}">
                <a16:creationId xmlns:a16="http://schemas.microsoft.com/office/drawing/2014/main" id="{D2460DD2-BEF9-003F-44FD-C81E1E5F67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790A40-BCE6-85E3-68AD-CDD7A111040C}"/>
              </a:ext>
            </a:extLst>
          </p:cNvPr>
          <p:cNvSpPr>
            <a:spLocks noGrp="1"/>
          </p:cNvSpPr>
          <p:nvPr>
            <p:ph type="dt" sz="half" idx="10"/>
          </p:nvPr>
        </p:nvSpPr>
        <p:spPr/>
        <p:txBody>
          <a:bodyPr/>
          <a:lstStyle/>
          <a:p>
            <a:fld id="{4B2348C6-E642-485F-908D-993C1AC2CB44}" type="datetimeFigureOut">
              <a:rPr lang="en-MT" smtClean="0"/>
              <a:t>13/05/2025</a:t>
            </a:fld>
            <a:endParaRPr lang="en-MT"/>
          </a:p>
        </p:txBody>
      </p:sp>
      <p:sp>
        <p:nvSpPr>
          <p:cNvPr id="5" name="Footer Placeholder 4">
            <a:extLst>
              <a:ext uri="{FF2B5EF4-FFF2-40B4-BE49-F238E27FC236}">
                <a16:creationId xmlns:a16="http://schemas.microsoft.com/office/drawing/2014/main" id="{8FD5E1C7-C93D-E600-B978-1E02E02878A0}"/>
              </a:ext>
            </a:extLst>
          </p:cNvPr>
          <p:cNvSpPr>
            <a:spLocks noGrp="1"/>
          </p:cNvSpPr>
          <p:nvPr>
            <p:ph type="ftr" sz="quarter" idx="11"/>
          </p:nvPr>
        </p:nvSpPr>
        <p:spPr/>
        <p:txBody>
          <a:bodyPr/>
          <a:lstStyle/>
          <a:p>
            <a:endParaRPr lang="en-MT"/>
          </a:p>
        </p:txBody>
      </p:sp>
      <p:sp>
        <p:nvSpPr>
          <p:cNvPr id="6" name="Slide Number Placeholder 5">
            <a:extLst>
              <a:ext uri="{FF2B5EF4-FFF2-40B4-BE49-F238E27FC236}">
                <a16:creationId xmlns:a16="http://schemas.microsoft.com/office/drawing/2014/main" id="{3D26C741-F904-2EEF-3364-9EE2280526D1}"/>
              </a:ext>
            </a:extLst>
          </p:cNvPr>
          <p:cNvSpPr>
            <a:spLocks noGrp="1"/>
          </p:cNvSpPr>
          <p:nvPr>
            <p:ph type="sldNum" sz="quarter" idx="12"/>
          </p:nvPr>
        </p:nvSpPr>
        <p:spPr/>
        <p:txBody>
          <a:bodyPr/>
          <a:lstStyle/>
          <a:p>
            <a:fld id="{8B9E5FB2-1BCC-42E6-BF97-6D257DA78D2F}" type="slidenum">
              <a:rPr lang="en-MT" smtClean="0"/>
              <a:t>‹#›</a:t>
            </a:fld>
            <a:endParaRPr lang="en-MT"/>
          </a:p>
        </p:txBody>
      </p:sp>
    </p:spTree>
    <p:extLst>
      <p:ext uri="{BB962C8B-B14F-4D97-AF65-F5344CB8AC3E}">
        <p14:creationId xmlns:p14="http://schemas.microsoft.com/office/powerpoint/2010/main" val="468318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C38A0-581C-1383-F22A-D085DB216E4A}"/>
              </a:ext>
            </a:extLst>
          </p:cNvPr>
          <p:cNvSpPr>
            <a:spLocks noGrp="1"/>
          </p:cNvSpPr>
          <p:nvPr>
            <p:ph type="title"/>
          </p:nvPr>
        </p:nvSpPr>
        <p:spPr/>
        <p:txBody>
          <a:bodyPr/>
          <a:lstStyle/>
          <a:p>
            <a:r>
              <a:rPr lang="en-US"/>
              <a:t>Click to edit Master title style</a:t>
            </a:r>
            <a:endParaRPr lang="en-MT"/>
          </a:p>
        </p:txBody>
      </p:sp>
      <p:sp>
        <p:nvSpPr>
          <p:cNvPr id="3" name="Content Placeholder 2">
            <a:extLst>
              <a:ext uri="{FF2B5EF4-FFF2-40B4-BE49-F238E27FC236}">
                <a16:creationId xmlns:a16="http://schemas.microsoft.com/office/drawing/2014/main" id="{CE42E1CD-E9C4-C7E2-F4D9-0E3AD0050D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T"/>
          </a:p>
        </p:txBody>
      </p:sp>
      <p:sp>
        <p:nvSpPr>
          <p:cNvPr id="4" name="Content Placeholder 3">
            <a:extLst>
              <a:ext uri="{FF2B5EF4-FFF2-40B4-BE49-F238E27FC236}">
                <a16:creationId xmlns:a16="http://schemas.microsoft.com/office/drawing/2014/main" id="{048919EC-81AE-8EC9-8799-8C5C456F95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T"/>
          </a:p>
        </p:txBody>
      </p:sp>
      <p:sp>
        <p:nvSpPr>
          <p:cNvPr id="5" name="Date Placeholder 4">
            <a:extLst>
              <a:ext uri="{FF2B5EF4-FFF2-40B4-BE49-F238E27FC236}">
                <a16:creationId xmlns:a16="http://schemas.microsoft.com/office/drawing/2014/main" id="{B185C717-50F7-104F-5F24-76AD8B7102A2}"/>
              </a:ext>
            </a:extLst>
          </p:cNvPr>
          <p:cNvSpPr>
            <a:spLocks noGrp="1"/>
          </p:cNvSpPr>
          <p:nvPr>
            <p:ph type="dt" sz="half" idx="10"/>
          </p:nvPr>
        </p:nvSpPr>
        <p:spPr/>
        <p:txBody>
          <a:bodyPr/>
          <a:lstStyle/>
          <a:p>
            <a:fld id="{4B2348C6-E642-485F-908D-993C1AC2CB44}" type="datetimeFigureOut">
              <a:rPr lang="en-MT" smtClean="0"/>
              <a:t>13/05/2025</a:t>
            </a:fld>
            <a:endParaRPr lang="en-MT"/>
          </a:p>
        </p:txBody>
      </p:sp>
      <p:sp>
        <p:nvSpPr>
          <p:cNvPr id="6" name="Footer Placeholder 5">
            <a:extLst>
              <a:ext uri="{FF2B5EF4-FFF2-40B4-BE49-F238E27FC236}">
                <a16:creationId xmlns:a16="http://schemas.microsoft.com/office/drawing/2014/main" id="{BD6F9232-A167-554B-1AF7-55D25AADE927}"/>
              </a:ext>
            </a:extLst>
          </p:cNvPr>
          <p:cNvSpPr>
            <a:spLocks noGrp="1"/>
          </p:cNvSpPr>
          <p:nvPr>
            <p:ph type="ftr" sz="quarter" idx="11"/>
          </p:nvPr>
        </p:nvSpPr>
        <p:spPr/>
        <p:txBody>
          <a:bodyPr/>
          <a:lstStyle/>
          <a:p>
            <a:endParaRPr lang="en-MT"/>
          </a:p>
        </p:txBody>
      </p:sp>
      <p:sp>
        <p:nvSpPr>
          <p:cNvPr id="7" name="Slide Number Placeholder 6">
            <a:extLst>
              <a:ext uri="{FF2B5EF4-FFF2-40B4-BE49-F238E27FC236}">
                <a16:creationId xmlns:a16="http://schemas.microsoft.com/office/drawing/2014/main" id="{B240F8BF-1B1B-FC76-5F67-4A5571AEC2F8}"/>
              </a:ext>
            </a:extLst>
          </p:cNvPr>
          <p:cNvSpPr>
            <a:spLocks noGrp="1"/>
          </p:cNvSpPr>
          <p:nvPr>
            <p:ph type="sldNum" sz="quarter" idx="12"/>
          </p:nvPr>
        </p:nvSpPr>
        <p:spPr/>
        <p:txBody>
          <a:bodyPr/>
          <a:lstStyle/>
          <a:p>
            <a:fld id="{8B9E5FB2-1BCC-42E6-BF97-6D257DA78D2F}" type="slidenum">
              <a:rPr lang="en-MT" smtClean="0"/>
              <a:t>‹#›</a:t>
            </a:fld>
            <a:endParaRPr lang="en-MT"/>
          </a:p>
        </p:txBody>
      </p:sp>
    </p:spTree>
    <p:extLst>
      <p:ext uri="{BB962C8B-B14F-4D97-AF65-F5344CB8AC3E}">
        <p14:creationId xmlns:p14="http://schemas.microsoft.com/office/powerpoint/2010/main" val="2380047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43FBD-452C-8162-FBF7-AC4DCD9DC90E}"/>
              </a:ext>
            </a:extLst>
          </p:cNvPr>
          <p:cNvSpPr>
            <a:spLocks noGrp="1"/>
          </p:cNvSpPr>
          <p:nvPr>
            <p:ph type="title"/>
          </p:nvPr>
        </p:nvSpPr>
        <p:spPr>
          <a:xfrm>
            <a:off x="839788" y="365125"/>
            <a:ext cx="10515600" cy="1325563"/>
          </a:xfrm>
        </p:spPr>
        <p:txBody>
          <a:bodyPr/>
          <a:lstStyle/>
          <a:p>
            <a:r>
              <a:rPr lang="en-US"/>
              <a:t>Click to edit Master title style</a:t>
            </a:r>
            <a:endParaRPr lang="en-MT"/>
          </a:p>
        </p:txBody>
      </p:sp>
      <p:sp>
        <p:nvSpPr>
          <p:cNvPr id="3" name="Text Placeholder 2">
            <a:extLst>
              <a:ext uri="{FF2B5EF4-FFF2-40B4-BE49-F238E27FC236}">
                <a16:creationId xmlns:a16="http://schemas.microsoft.com/office/drawing/2014/main" id="{96B94C7F-E40B-A975-A185-B25C1BE8D7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61A6A2A-EE5C-5907-9B3E-1A9C7891EA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T"/>
          </a:p>
        </p:txBody>
      </p:sp>
      <p:sp>
        <p:nvSpPr>
          <p:cNvPr id="5" name="Text Placeholder 4">
            <a:extLst>
              <a:ext uri="{FF2B5EF4-FFF2-40B4-BE49-F238E27FC236}">
                <a16:creationId xmlns:a16="http://schemas.microsoft.com/office/drawing/2014/main" id="{6B0B2C4D-00CD-0172-AECB-CE02D44CE4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3735FA-3860-E904-A898-E8EBCF4795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T"/>
          </a:p>
        </p:txBody>
      </p:sp>
      <p:sp>
        <p:nvSpPr>
          <p:cNvPr id="7" name="Date Placeholder 6">
            <a:extLst>
              <a:ext uri="{FF2B5EF4-FFF2-40B4-BE49-F238E27FC236}">
                <a16:creationId xmlns:a16="http://schemas.microsoft.com/office/drawing/2014/main" id="{58AAA312-1005-982C-A2A8-0F71CD9A48A2}"/>
              </a:ext>
            </a:extLst>
          </p:cNvPr>
          <p:cNvSpPr>
            <a:spLocks noGrp="1"/>
          </p:cNvSpPr>
          <p:nvPr>
            <p:ph type="dt" sz="half" idx="10"/>
          </p:nvPr>
        </p:nvSpPr>
        <p:spPr/>
        <p:txBody>
          <a:bodyPr/>
          <a:lstStyle/>
          <a:p>
            <a:fld id="{4B2348C6-E642-485F-908D-993C1AC2CB44}" type="datetimeFigureOut">
              <a:rPr lang="en-MT" smtClean="0"/>
              <a:t>13/05/2025</a:t>
            </a:fld>
            <a:endParaRPr lang="en-MT"/>
          </a:p>
        </p:txBody>
      </p:sp>
      <p:sp>
        <p:nvSpPr>
          <p:cNvPr id="8" name="Footer Placeholder 7">
            <a:extLst>
              <a:ext uri="{FF2B5EF4-FFF2-40B4-BE49-F238E27FC236}">
                <a16:creationId xmlns:a16="http://schemas.microsoft.com/office/drawing/2014/main" id="{0F8D2C43-0F0E-E1C7-E995-E8A6F4C94B62}"/>
              </a:ext>
            </a:extLst>
          </p:cNvPr>
          <p:cNvSpPr>
            <a:spLocks noGrp="1"/>
          </p:cNvSpPr>
          <p:nvPr>
            <p:ph type="ftr" sz="quarter" idx="11"/>
          </p:nvPr>
        </p:nvSpPr>
        <p:spPr/>
        <p:txBody>
          <a:bodyPr/>
          <a:lstStyle/>
          <a:p>
            <a:endParaRPr lang="en-MT"/>
          </a:p>
        </p:txBody>
      </p:sp>
      <p:sp>
        <p:nvSpPr>
          <p:cNvPr id="9" name="Slide Number Placeholder 8">
            <a:extLst>
              <a:ext uri="{FF2B5EF4-FFF2-40B4-BE49-F238E27FC236}">
                <a16:creationId xmlns:a16="http://schemas.microsoft.com/office/drawing/2014/main" id="{89F6AE6D-E29C-5028-3A94-72A3EA898348}"/>
              </a:ext>
            </a:extLst>
          </p:cNvPr>
          <p:cNvSpPr>
            <a:spLocks noGrp="1"/>
          </p:cNvSpPr>
          <p:nvPr>
            <p:ph type="sldNum" sz="quarter" idx="12"/>
          </p:nvPr>
        </p:nvSpPr>
        <p:spPr/>
        <p:txBody>
          <a:bodyPr/>
          <a:lstStyle/>
          <a:p>
            <a:fld id="{8B9E5FB2-1BCC-42E6-BF97-6D257DA78D2F}" type="slidenum">
              <a:rPr lang="en-MT" smtClean="0"/>
              <a:t>‹#›</a:t>
            </a:fld>
            <a:endParaRPr lang="en-MT"/>
          </a:p>
        </p:txBody>
      </p:sp>
    </p:spTree>
    <p:extLst>
      <p:ext uri="{BB962C8B-B14F-4D97-AF65-F5344CB8AC3E}">
        <p14:creationId xmlns:p14="http://schemas.microsoft.com/office/powerpoint/2010/main" val="3476838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2E68E-6868-F2E8-AAE4-C7BA25C8A925}"/>
              </a:ext>
            </a:extLst>
          </p:cNvPr>
          <p:cNvSpPr>
            <a:spLocks noGrp="1"/>
          </p:cNvSpPr>
          <p:nvPr>
            <p:ph type="title"/>
          </p:nvPr>
        </p:nvSpPr>
        <p:spPr/>
        <p:txBody>
          <a:bodyPr/>
          <a:lstStyle/>
          <a:p>
            <a:r>
              <a:rPr lang="en-US"/>
              <a:t>Click to edit Master title style</a:t>
            </a:r>
            <a:endParaRPr lang="en-MT"/>
          </a:p>
        </p:txBody>
      </p:sp>
      <p:sp>
        <p:nvSpPr>
          <p:cNvPr id="3" name="Date Placeholder 2">
            <a:extLst>
              <a:ext uri="{FF2B5EF4-FFF2-40B4-BE49-F238E27FC236}">
                <a16:creationId xmlns:a16="http://schemas.microsoft.com/office/drawing/2014/main" id="{501A7CA6-7E1C-9E18-810B-F841C05251A3}"/>
              </a:ext>
            </a:extLst>
          </p:cNvPr>
          <p:cNvSpPr>
            <a:spLocks noGrp="1"/>
          </p:cNvSpPr>
          <p:nvPr>
            <p:ph type="dt" sz="half" idx="10"/>
          </p:nvPr>
        </p:nvSpPr>
        <p:spPr/>
        <p:txBody>
          <a:bodyPr/>
          <a:lstStyle/>
          <a:p>
            <a:fld id="{4B2348C6-E642-485F-908D-993C1AC2CB44}" type="datetimeFigureOut">
              <a:rPr lang="en-MT" smtClean="0"/>
              <a:t>13/05/2025</a:t>
            </a:fld>
            <a:endParaRPr lang="en-MT"/>
          </a:p>
        </p:txBody>
      </p:sp>
      <p:sp>
        <p:nvSpPr>
          <p:cNvPr id="4" name="Footer Placeholder 3">
            <a:extLst>
              <a:ext uri="{FF2B5EF4-FFF2-40B4-BE49-F238E27FC236}">
                <a16:creationId xmlns:a16="http://schemas.microsoft.com/office/drawing/2014/main" id="{9D2CD166-452F-9822-CBF7-307C9900CF5D}"/>
              </a:ext>
            </a:extLst>
          </p:cNvPr>
          <p:cNvSpPr>
            <a:spLocks noGrp="1"/>
          </p:cNvSpPr>
          <p:nvPr>
            <p:ph type="ftr" sz="quarter" idx="11"/>
          </p:nvPr>
        </p:nvSpPr>
        <p:spPr/>
        <p:txBody>
          <a:bodyPr/>
          <a:lstStyle/>
          <a:p>
            <a:endParaRPr lang="en-MT"/>
          </a:p>
        </p:txBody>
      </p:sp>
      <p:sp>
        <p:nvSpPr>
          <p:cNvPr id="5" name="Slide Number Placeholder 4">
            <a:extLst>
              <a:ext uri="{FF2B5EF4-FFF2-40B4-BE49-F238E27FC236}">
                <a16:creationId xmlns:a16="http://schemas.microsoft.com/office/drawing/2014/main" id="{82B9ACE6-CA8D-877E-07B8-89F378FE6B64}"/>
              </a:ext>
            </a:extLst>
          </p:cNvPr>
          <p:cNvSpPr>
            <a:spLocks noGrp="1"/>
          </p:cNvSpPr>
          <p:nvPr>
            <p:ph type="sldNum" sz="quarter" idx="12"/>
          </p:nvPr>
        </p:nvSpPr>
        <p:spPr/>
        <p:txBody>
          <a:bodyPr/>
          <a:lstStyle/>
          <a:p>
            <a:fld id="{8B9E5FB2-1BCC-42E6-BF97-6D257DA78D2F}" type="slidenum">
              <a:rPr lang="en-MT" smtClean="0"/>
              <a:t>‹#›</a:t>
            </a:fld>
            <a:endParaRPr lang="en-MT"/>
          </a:p>
        </p:txBody>
      </p:sp>
    </p:spTree>
    <p:extLst>
      <p:ext uri="{BB962C8B-B14F-4D97-AF65-F5344CB8AC3E}">
        <p14:creationId xmlns:p14="http://schemas.microsoft.com/office/powerpoint/2010/main" val="1661725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78A450-3C49-6343-6D8C-EDF926F63F7E}"/>
              </a:ext>
            </a:extLst>
          </p:cNvPr>
          <p:cNvSpPr>
            <a:spLocks noGrp="1"/>
          </p:cNvSpPr>
          <p:nvPr>
            <p:ph type="dt" sz="half" idx="10"/>
          </p:nvPr>
        </p:nvSpPr>
        <p:spPr/>
        <p:txBody>
          <a:bodyPr/>
          <a:lstStyle/>
          <a:p>
            <a:fld id="{4B2348C6-E642-485F-908D-993C1AC2CB44}" type="datetimeFigureOut">
              <a:rPr lang="en-MT" smtClean="0"/>
              <a:t>13/05/2025</a:t>
            </a:fld>
            <a:endParaRPr lang="en-MT"/>
          </a:p>
        </p:txBody>
      </p:sp>
      <p:sp>
        <p:nvSpPr>
          <p:cNvPr id="3" name="Footer Placeholder 2">
            <a:extLst>
              <a:ext uri="{FF2B5EF4-FFF2-40B4-BE49-F238E27FC236}">
                <a16:creationId xmlns:a16="http://schemas.microsoft.com/office/drawing/2014/main" id="{1E9B1EFD-EF72-ED0A-6A48-76D49606BA85}"/>
              </a:ext>
            </a:extLst>
          </p:cNvPr>
          <p:cNvSpPr>
            <a:spLocks noGrp="1"/>
          </p:cNvSpPr>
          <p:nvPr>
            <p:ph type="ftr" sz="quarter" idx="11"/>
          </p:nvPr>
        </p:nvSpPr>
        <p:spPr/>
        <p:txBody>
          <a:bodyPr/>
          <a:lstStyle/>
          <a:p>
            <a:endParaRPr lang="en-MT"/>
          </a:p>
        </p:txBody>
      </p:sp>
      <p:sp>
        <p:nvSpPr>
          <p:cNvPr id="4" name="Slide Number Placeholder 3">
            <a:extLst>
              <a:ext uri="{FF2B5EF4-FFF2-40B4-BE49-F238E27FC236}">
                <a16:creationId xmlns:a16="http://schemas.microsoft.com/office/drawing/2014/main" id="{48206FE4-AE11-EBD6-EB59-204675840C07}"/>
              </a:ext>
            </a:extLst>
          </p:cNvPr>
          <p:cNvSpPr>
            <a:spLocks noGrp="1"/>
          </p:cNvSpPr>
          <p:nvPr>
            <p:ph type="sldNum" sz="quarter" idx="12"/>
          </p:nvPr>
        </p:nvSpPr>
        <p:spPr/>
        <p:txBody>
          <a:bodyPr/>
          <a:lstStyle/>
          <a:p>
            <a:fld id="{8B9E5FB2-1BCC-42E6-BF97-6D257DA78D2F}" type="slidenum">
              <a:rPr lang="en-MT" smtClean="0"/>
              <a:t>‹#›</a:t>
            </a:fld>
            <a:endParaRPr lang="en-MT"/>
          </a:p>
        </p:txBody>
      </p:sp>
    </p:spTree>
    <p:extLst>
      <p:ext uri="{BB962C8B-B14F-4D97-AF65-F5344CB8AC3E}">
        <p14:creationId xmlns:p14="http://schemas.microsoft.com/office/powerpoint/2010/main" val="302004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F8596-539A-FE4D-2FC5-061B25F93F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T"/>
          </a:p>
        </p:txBody>
      </p:sp>
      <p:sp>
        <p:nvSpPr>
          <p:cNvPr id="3" name="Content Placeholder 2">
            <a:extLst>
              <a:ext uri="{FF2B5EF4-FFF2-40B4-BE49-F238E27FC236}">
                <a16:creationId xmlns:a16="http://schemas.microsoft.com/office/drawing/2014/main" id="{186B5444-91C8-2FE9-8054-0D52F1CF06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T"/>
          </a:p>
        </p:txBody>
      </p:sp>
      <p:sp>
        <p:nvSpPr>
          <p:cNvPr id="4" name="Text Placeholder 3">
            <a:extLst>
              <a:ext uri="{FF2B5EF4-FFF2-40B4-BE49-F238E27FC236}">
                <a16:creationId xmlns:a16="http://schemas.microsoft.com/office/drawing/2014/main" id="{256EC9BC-F42E-1BE5-5033-44277BD0A9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C400AE-048A-9995-9E97-74597E4A4B19}"/>
              </a:ext>
            </a:extLst>
          </p:cNvPr>
          <p:cNvSpPr>
            <a:spLocks noGrp="1"/>
          </p:cNvSpPr>
          <p:nvPr>
            <p:ph type="dt" sz="half" idx="10"/>
          </p:nvPr>
        </p:nvSpPr>
        <p:spPr/>
        <p:txBody>
          <a:bodyPr/>
          <a:lstStyle/>
          <a:p>
            <a:fld id="{4B2348C6-E642-485F-908D-993C1AC2CB44}" type="datetimeFigureOut">
              <a:rPr lang="en-MT" smtClean="0"/>
              <a:t>13/05/2025</a:t>
            </a:fld>
            <a:endParaRPr lang="en-MT"/>
          </a:p>
        </p:txBody>
      </p:sp>
      <p:sp>
        <p:nvSpPr>
          <p:cNvPr id="6" name="Footer Placeholder 5">
            <a:extLst>
              <a:ext uri="{FF2B5EF4-FFF2-40B4-BE49-F238E27FC236}">
                <a16:creationId xmlns:a16="http://schemas.microsoft.com/office/drawing/2014/main" id="{28D8C771-19FD-18F7-7D3F-CC4A078B9CE2}"/>
              </a:ext>
            </a:extLst>
          </p:cNvPr>
          <p:cNvSpPr>
            <a:spLocks noGrp="1"/>
          </p:cNvSpPr>
          <p:nvPr>
            <p:ph type="ftr" sz="quarter" idx="11"/>
          </p:nvPr>
        </p:nvSpPr>
        <p:spPr/>
        <p:txBody>
          <a:bodyPr/>
          <a:lstStyle/>
          <a:p>
            <a:endParaRPr lang="en-MT"/>
          </a:p>
        </p:txBody>
      </p:sp>
      <p:sp>
        <p:nvSpPr>
          <p:cNvPr id="7" name="Slide Number Placeholder 6">
            <a:extLst>
              <a:ext uri="{FF2B5EF4-FFF2-40B4-BE49-F238E27FC236}">
                <a16:creationId xmlns:a16="http://schemas.microsoft.com/office/drawing/2014/main" id="{E5F334CB-B8B9-C81B-4975-6A7FB035E5DD}"/>
              </a:ext>
            </a:extLst>
          </p:cNvPr>
          <p:cNvSpPr>
            <a:spLocks noGrp="1"/>
          </p:cNvSpPr>
          <p:nvPr>
            <p:ph type="sldNum" sz="quarter" idx="12"/>
          </p:nvPr>
        </p:nvSpPr>
        <p:spPr/>
        <p:txBody>
          <a:bodyPr/>
          <a:lstStyle/>
          <a:p>
            <a:fld id="{8B9E5FB2-1BCC-42E6-BF97-6D257DA78D2F}" type="slidenum">
              <a:rPr lang="en-MT" smtClean="0"/>
              <a:t>‹#›</a:t>
            </a:fld>
            <a:endParaRPr lang="en-MT"/>
          </a:p>
        </p:txBody>
      </p:sp>
    </p:spTree>
    <p:extLst>
      <p:ext uri="{BB962C8B-B14F-4D97-AF65-F5344CB8AC3E}">
        <p14:creationId xmlns:p14="http://schemas.microsoft.com/office/powerpoint/2010/main" val="1851219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7AAF4-E69C-BF7F-1E5B-A9FE696D26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T"/>
          </a:p>
        </p:txBody>
      </p:sp>
      <p:sp>
        <p:nvSpPr>
          <p:cNvPr id="3" name="Picture Placeholder 2">
            <a:extLst>
              <a:ext uri="{FF2B5EF4-FFF2-40B4-BE49-F238E27FC236}">
                <a16:creationId xmlns:a16="http://schemas.microsoft.com/office/drawing/2014/main" id="{14D85655-FEAE-BA44-F4EB-6AA1FCACBF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T"/>
          </a:p>
        </p:txBody>
      </p:sp>
      <p:sp>
        <p:nvSpPr>
          <p:cNvPr id="4" name="Text Placeholder 3">
            <a:extLst>
              <a:ext uri="{FF2B5EF4-FFF2-40B4-BE49-F238E27FC236}">
                <a16:creationId xmlns:a16="http://schemas.microsoft.com/office/drawing/2014/main" id="{11277003-16EE-F710-264A-4015A160F7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91C016-0CF6-D11D-75F2-8B6F37B1D6A7}"/>
              </a:ext>
            </a:extLst>
          </p:cNvPr>
          <p:cNvSpPr>
            <a:spLocks noGrp="1"/>
          </p:cNvSpPr>
          <p:nvPr>
            <p:ph type="dt" sz="half" idx="10"/>
          </p:nvPr>
        </p:nvSpPr>
        <p:spPr/>
        <p:txBody>
          <a:bodyPr/>
          <a:lstStyle/>
          <a:p>
            <a:fld id="{4B2348C6-E642-485F-908D-993C1AC2CB44}" type="datetimeFigureOut">
              <a:rPr lang="en-MT" smtClean="0"/>
              <a:t>13/05/2025</a:t>
            </a:fld>
            <a:endParaRPr lang="en-MT"/>
          </a:p>
        </p:txBody>
      </p:sp>
      <p:sp>
        <p:nvSpPr>
          <p:cNvPr id="6" name="Footer Placeholder 5">
            <a:extLst>
              <a:ext uri="{FF2B5EF4-FFF2-40B4-BE49-F238E27FC236}">
                <a16:creationId xmlns:a16="http://schemas.microsoft.com/office/drawing/2014/main" id="{70D9BE48-358D-12A4-05EE-19D9A67410A7}"/>
              </a:ext>
            </a:extLst>
          </p:cNvPr>
          <p:cNvSpPr>
            <a:spLocks noGrp="1"/>
          </p:cNvSpPr>
          <p:nvPr>
            <p:ph type="ftr" sz="quarter" idx="11"/>
          </p:nvPr>
        </p:nvSpPr>
        <p:spPr/>
        <p:txBody>
          <a:bodyPr/>
          <a:lstStyle/>
          <a:p>
            <a:endParaRPr lang="en-MT"/>
          </a:p>
        </p:txBody>
      </p:sp>
      <p:sp>
        <p:nvSpPr>
          <p:cNvPr id="7" name="Slide Number Placeholder 6">
            <a:extLst>
              <a:ext uri="{FF2B5EF4-FFF2-40B4-BE49-F238E27FC236}">
                <a16:creationId xmlns:a16="http://schemas.microsoft.com/office/drawing/2014/main" id="{F764A07F-7A75-F142-BDB1-C4DC4C1B1CCB}"/>
              </a:ext>
            </a:extLst>
          </p:cNvPr>
          <p:cNvSpPr>
            <a:spLocks noGrp="1"/>
          </p:cNvSpPr>
          <p:nvPr>
            <p:ph type="sldNum" sz="quarter" idx="12"/>
          </p:nvPr>
        </p:nvSpPr>
        <p:spPr/>
        <p:txBody>
          <a:bodyPr/>
          <a:lstStyle/>
          <a:p>
            <a:fld id="{8B9E5FB2-1BCC-42E6-BF97-6D257DA78D2F}" type="slidenum">
              <a:rPr lang="en-MT" smtClean="0"/>
              <a:t>‹#›</a:t>
            </a:fld>
            <a:endParaRPr lang="en-MT"/>
          </a:p>
        </p:txBody>
      </p:sp>
    </p:spTree>
    <p:extLst>
      <p:ext uri="{BB962C8B-B14F-4D97-AF65-F5344CB8AC3E}">
        <p14:creationId xmlns:p14="http://schemas.microsoft.com/office/powerpoint/2010/main" val="3873340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3000"/>
                <a:satMod val="150000"/>
                <a:shade val="98000"/>
                <a:lumMod val="102000"/>
              </a:schemeClr>
            </a:gs>
            <a:gs pos="50000">
              <a:schemeClr val="bg2">
                <a:tint val="98000"/>
                <a:satMod val="130000"/>
                <a:shade val="90000"/>
                <a:lumMod val="103000"/>
              </a:schemeClr>
            </a:gs>
            <a:gs pos="100000">
              <a:schemeClr val="bg2">
                <a:shade val="63000"/>
                <a:satMod val="12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14D16F-8153-ACAA-DF2D-CB0493CBFC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MT"/>
          </a:p>
        </p:txBody>
      </p:sp>
      <p:sp>
        <p:nvSpPr>
          <p:cNvPr id="3" name="Text Placeholder 2">
            <a:extLst>
              <a:ext uri="{FF2B5EF4-FFF2-40B4-BE49-F238E27FC236}">
                <a16:creationId xmlns:a16="http://schemas.microsoft.com/office/drawing/2014/main" id="{996DAB53-0A56-5145-271D-0C77EC012D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T"/>
          </a:p>
        </p:txBody>
      </p:sp>
      <p:sp>
        <p:nvSpPr>
          <p:cNvPr id="4" name="Date Placeholder 3">
            <a:extLst>
              <a:ext uri="{FF2B5EF4-FFF2-40B4-BE49-F238E27FC236}">
                <a16:creationId xmlns:a16="http://schemas.microsoft.com/office/drawing/2014/main" id="{8586CD8C-92B0-CE67-29F3-D76F5660C6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2348C6-E642-485F-908D-993C1AC2CB44}" type="datetimeFigureOut">
              <a:rPr lang="en-MT" smtClean="0"/>
              <a:t>13/05/2025</a:t>
            </a:fld>
            <a:endParaRPr lang="en-MT"/>
          </a:p>
        </p:txBody>
      </p:sp>
      <p:sp>
        <p:nvSpPr>
          <p:cNvPr id="5" name="Footer Placeholder 4">
            <a:extLst>
              <a:ext uri="{FF2B5EF4-FFF2-40B4-BE49-F238E27FC236}">
                <a16:creationId xmlns:a16="http://schemas.microsoft.com/office/drawing/2014/main" id="{848AAD16-AD97-2353-FD7D-D4EE2239BC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T"/>
          </a:p>
        </p:txBody>
      </p:sp>
      <p:sp>
        <p:nvSpPr>
          <p:cNvPr id="6" name="Slide Number Placeholder 5">
            <a:extLst>
              <a:ext uri="{FF2B5EF4-FFF2-40B4-BE49-F238E27FC236}">
                <a16:creationId xmlns:a16="http://schemas.microsoft.com/office/drawing/2014/main" id="{7E3F2C1E-DDC9-C7DD-7613-360627F506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9E5FB2-1BCC-42E6-BF97-6D257DA78D2F}" type="slidenum">
              <a:rPr lang="en-MT" smtClean="0"/>
              <a:t>‹#›</a:t>
            </a:fld>
            <a:endParaRPr lang="en-MT"/>
          </a:p>
        </p:txBody>
      </p:sp>
    </p:spTree>
    <p:extLst>
      <p:ext uri="{BB962C8B-B14F-4D97-AF65-F5344CB8AC3E}">
        <p14:creationId xmlns:p14="http://schemas.microsoft.com/office/powerpoint/2010/main" val="4183524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M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3000"/>
                <a:satMod val="150000"/>
                <a:shade val="98000"/>
                <a:lumMod val="102000"/>
              </a:schemeClr>
            </a:gs>
            <a:gs pos="50000">
              <a:schemeClr val="bg2">
                <a:tint val="98000"/>
                <a:satMod val="130000"/>
                <a:shade val="90000"/>
                <a:lumMod val="103000"/>
              </a:schemeClr>
            </a:gs>
            <a:gs pos="100000">
              <a:schemeClr val="bg2">
                <a:shade val="63000"/>
                <a:satMod val="12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68E8CA-DD07-4FE9-9747-0D3CAA8E8FEA}" type="datetimeFigureOut">
              <a:rPr lang="en-GB" smtClean="0"/>
              <a:t>13/05/2025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03C938-76D2-4FAF-AC62-E0F0149AE8B8}" type="slidenum">
              <a:rPr lang="en-GB" smtClean="0"/>
              <a:t>‹#›</a:t>
            </a:fld>
            <a:endParaRPr lang="en-GB"/>
          </a:p>
        </p:txBody>
      </p:sp>
    </p:spTree>
    <p:extLst>
      <p:ext uri="{BB962C8B-B14F-4D97-AF65-F5344CB8AC3E}">
        <p14:creationId xmlns:p14="http://schemas.microsoft.com/office/powerpoint/2010/main" val="30750788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leadergozo.eu/"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93417"/>
            <a:ext cx="9144000" cy="2387600"/>
          </a:xfrm>
        </p:spPr>
        <p:txBody>
          <a:bodyPr>
            <a:normAutofit fontScale="90000"/>
          </a:bodyPr>
          <a:lstStyle/>
          <a:p>
            <a:br>
              <a:rPr lang="en-GB" dirty="0"/>
            </a:br>
            <a:r>
              <a:rPr lang="en-GB" dirty="0"/>
              <a:t>CAP Strategic Plan Measure 3 – “Empowering Communities to act as Environmental Stewards</a:t>
            </a:r>
          </a:p>
        </p:txBody>
      </p:sp>
      <p:sp>
        <p:nvSpPr>
          <p:cNvPr id="3" name="Subtitle 2"/>
          <p:cNvSpPr>
            <a:spLocks noGrp="1"/>
          </p:cNvSpPr>
          <p:nvPr>
            <p:ph type="subTitle" idx="1"/>
          </p:nvPr>
        </p:nvSpPr>
        <p:spPr>
          <a:xfrm>
            <a:off x="1524000" y="4146984"/>
            <a:ext cx="9144000" cy="1655762"/>
          </a:xfrm>
        </p:spPr>
        <p:txBody>
          <a:bodyPr/>
          <a:lstStyle/>
          <a:p>
            <a:endParaRPr lang="en-GB" dirty="0"/>
          </a:p>
        </p:txBody>
      </p:sp>
    </p:spTree>
    <p:extLst>
      <p:ext uri="{BB962C8B-B14F-4D97-AF65-F5344CB8AC3E}">
        <p14:creationId xmlns:p14="http://schemas.microsoft.com/office/powerpoint/2010/main" val="1370552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44BBC-8240-373F-0D4A-77915A2BD05D}"/>
              </a:ext>
            </a:extLst>
          </p:cNvPr>
          <p:cNvSpPr>
            <a:spLocks noGrp="1"/>
          </p:cNvSpPr>
          <p:nvPr>
            <p:ph type="title"/>
          </p:nvPr>
        </p:nvSpPr>
        <p:spPr/>
        <p:txBody>
          <a:bodyPr/>
          <a:lstStyle/>
          <a:p>
            <a:r>
              <a:rPr lang="en-GB" dirty="0"/>
              <a:t>Aim &amp; Scope</a:t>
            </a:r>
            <a:endParaRPr lang="en-MT" dirty="0"/>
          </a:p>
        </p:txBody>
      </p:sp>
      <p:sp>
        <p:nvSpPr>
          <p:cNvPr id="3" name="Content Placeholder 2">
            <a:extLst>
              <a:ext uri="{FF2B5EF4-FFF2-40B4-BE49-F238E27FC236}">
                <a16:creationId xmlns:a16="http://schemas.microsoft.com/office/drawing/2014/main" id="{AA645F25-29D8-950F-BAF8-5CD7B002D395}"/>
              </a:ext>
            </a:extLst>
          </p:cNvPr>
          <p:cNvSpPr>
            <a:spLocks noGrp="1"/>
          </p:cNvSpPr>
          <p:nvPr>
            <p:ph idx="1"/>
          </p:nvPr>
        </p:nvSpPr>
        <p:spPr/>
        <p:txBody>
          <a:bodyPr>
            <a:normAutofit/>
          </a:bodyPr>
          <a:lstStyle/>
          <a:p>
            <a:pPr marL="0" indent="0" algn="just">
              <a:buNone/>
            </a:pPr>
            <a:r>
              <a:rPr lang="en-US" i="1" dirty="0"/>
              <a:t>M3: ‘Empowering Communities to Act as Environmental Stewards</a:t>
            </a:r>
            <a:r>
              <a:rPr lang="en-US" dirty="0"/>
              <a:t>’</a:t>
            </a:r>
          </a:p>
          <a:p>
            <a:pPr algn="just"/>
            <a:r>
              <a:rPr lang="en-US" dirty="0"/>
              <a:t>Improving the quality of the environment of the Region through small-scale initiatives within the territory. </a:t>
            </a:r>
          </a:p>
          <a:p>
            <a:pPr algn="just"/>
            <a:r>
              <a:rPr lang="en-US" dirty="0"/>
              <a:t>Enabling communities to put into action small-scale plans aimed at improving the quality of life through interventions that would address water conservation, climate change, biodiversity, waste management and emissions to the environment.</a:t>
            </a:r>
            <a:endParaRPr lang="en-MT" dirty="0"/>
          </a:p>
        </p:txBody>
      </p:sp>
    </p:spTree>
    <p:extLst>
      <p:ext uri="{BB962C8B-B14F-4D97-AF65-F5344CB8AC3E}">
        <p14:creationId xmlns:p14="http://schemas.microsoft.com/office/powerpoint/2010/main" val="807518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798034-278B-79C4-FA95-3BF5A85A02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B243698-6125-1273-451A-905C450C8694}"/>
              </a:ext>
            </a:extLst>
          </p:cNvPr>
          <p:cNvSpPr>
            <a:spLocks noGrp="1"/>
          </p:cNvSpPr>
          <p:nvPr>
            <p:ph type="title"/>
          </p:nvPr>
        </p:nvSpPr>
        <p:spPr/>
        <p:txBody>
          <a:bodyPr/>
          <a:lstStyle/>
          <a:p>
            <a:endParaRPr lang="en-MT"/>
          </a:p>
        </p:txBody>
      </p:sp>
      <p:sp>
        <p:nvSpPr>
          <p:cNvPr id="3" name="Content Placeholder 2">
            <a:extLst>
              <a:ext uri="{FF2B5EF4-FFF2-40B4-BE49-F238E27FC236}">
                <a16:creationId xmlns:a16="http://schemas.microsoft.com/office/drawing/2014/main" id="{5A4EA974-E25A-C22A-A737-C603C246D7E5}"/>
              </a:ext>
            </a:extLst>
          </p:cNvPr>
          <p:cNvSpPr>
            <a:spLocks noGrp="1"/>
          </p:cNvSpPr>
          <p:nvPr>
            <p:ph idx="1"/>
          </p:nvPr>
        </p:nvSpPr>
        <p:spPr/>
        <p:txBody>
          <a:bodyPr>
            <a:normAutofit fontScale="92500" lnSpcReduction="10000"/>
          </a:bodyPr>
          <a:lstStyle/>
          <a:p>
            <a:pPr marL="0" indent="0" algn="just">
              <a:buNone/>
            </a:pPr>
            <a:r>
              <a:rPr lang="en-US" dirty="0"/>
              <a:t>Examples include:</a:t>
            </a:r>
          </a:p>
          <a:p>
            <a:pPr algn="just"/>
            <a:r>
              <a:rPr lang="en-US" dirty="0"/>
              <a:t>the reduction of emissions from transport and waste</a:t>
            </a:r>
          </a:p>
          <a:p>
            <a:pPr algn="just"/>
            <a:r>
              <a:rPr lang="en-US" dirty="0"/>
              <a:t>the conservation of carbon-capturing elements within natural environments</a:t>
            </a:r>
          </a:p>
          <a:p>
            <a:pPr algn="just"/>
            <a:r>
              <a:rPr lang="en-US" dirty="0"/>
              <a:t>activities which manage sound and light emissions</a:t>
            </a:r>
          </a:p>
          <a:p>
            <a:pPr algn="just"/>
            <a:r>
              <a:rPr lang="en-US" dirty="0"/>
              <a:t>water conservation and waste management. </a:t>
            </a:r>
          </a:p>
          <a:p>
            <a:pPr marL="0" indent="0" algn="just">
              <a:buNone/>
            </a:pPr>
            <a:endParaRPr lang="en-US" dirty="0"/>
          </a:p>
          <a:p>
            <a:pPr marL="0" indent="0" algn="just">
              <a:buNone/>
            </a:pPr>
            <a:r>
              <a:rPr lang="en-US" dirty="0"/>
              <a:t>Beneficiaries will be supported to acquire necessary materials and equipment, undertake small scale infrastructural interventions across the Region, and undertake activities that support environmental stewardship.</a:t>
            </a:r>
          </a:p>
        </p:txBody>
      </p:sp>
    </p:spTree>
    <p:extLst>
      <p:ext uri="{BB962C8B-B14F-4D97-AF65-F5344CB8AC3E}">
        <p14:creationId xmlns:p14="http://schemas.microsoft.com/office/powerpoint/2010/main" val="2482819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0E2D99-1413-BB5D-651E-4E9B0F8D07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F181D6-C189-61FC-86C4-A68C68AA75B7}"/>
              </a:ext>
            </a:extLst>
          </p:cNvPr>
          <p:cNvSpPr>
            <a:spLocks noGrp="1"/>
          </p:cNvSpPr>
          <p:nvPr>
            <p:ph type="title"/>
          </p:nvPr>
        </p:nvSpPr>
        <p:spPr/>
        <p:txBody>
          <a:bodyPr/>
          <a:lstStyle/>
          <a:p>
            <a:r>
              <a:rPr lang="en-US" dirty="0"/>
              <a:t>Intervention Logic in terms of contribution to Gozo-Specific Needs as per LDS</a:t>
            </a:r>
            <a:endParaRPr lang="en-MT" dirty="0"/>
          </a:p>
        </p:txBody>
      </p:sp>
      <p:sp>
        <p:nvSpPr>
          <p:cNvPr id="3" name="Content Placeholder 2">
            <a:extLst>
              <a:ext uri="{FF2B5EF4-FFF2-40B4-BE49-F238E27FC236}">
                <a16:creationId xmlns:a16="http://schemas.microsoft.com/office/drawing/2014/main" id="{C7E89358-859C-6596-8499-1C5119ACAA2B}"/>
              </a:ext>
            </a:extLst>
          </p:cNvPr>
          <p:cNvSpPr>
            <a:spLocks noGrp="1"/>
          </p:cNvSpPr>
          <p:nvPr>
            <p:ph idx="1"/>
          </p:nvPr>
        </p:nvSpPr>
        <p:spPr/>
        <p:txBody>
          <a:bodyPr>
            <a:normAutofit/>
          </a:bodyPr>
          <a:lstStyle/>
          <a:p>
            <a:pPr algn="just"/>
            <a:r>
              <a:rPr lang="en-US" dirty="0"/>
              <a:t>Need 3 - Agriculture &amp; Environment: This measure is expected to reduce the environmental footprint of agriculture, lower greenhouse gas emissions, protect biodiversity, and safeguard natural resources, leading to a more environmentally friendly and resilient agricultural sector.</a:t>
            </a:r>
          </a:p>
          <a:p>
            <a:pPr algn="just"/>
            <a:r>
              <a:rPr lang="en-US" dirty="0"/>
              <a:t>Need 4 - Climate &amp; Environment: The action is expected to create awareness and positive action in the fields of water, waste, biodiversity and climate</a:t>
            </a:r>
            <a:endParaRPr lang="en-MT" dirty="0"/>
          </a:p>
        </p:txBody>
      </p:sp>
    </p:spTree>
    <p:extLst>
      <p:ext uri="{BB962C8B-B14F-4D97-AF65-F5344CB8AC3E}">
        <p14:creationId xmlns:p14="http://schemas.microsoft.com/office/powerpoint/2010/main" val="3291242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A6A0E4-D8F6-1330-A28F-EE281C4F3F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5EB615-BCF5-CFB2-6CE0-CA7C6D6B0B01}"/>
              </a:ext>
            </a:extLst>
          </p:cNvPr>
          <p:cNvSpPr>
            <a:spLocks noGrp="1"/>
          </p:cNvSpPr>
          <p:nvPr>
            <p:ph type="title"/>
          </p:nvPr>
        </p:nvSpPr>
        <p:spPr/>
        <p:txBody>
          <a:bodyPr/>
          <a:lstStyle/>
          <a:p>
            <a:r>
              <a:rPr lang="en-US" dirty="0"/>
              <a:t>Intervention Logic in terms of contribution to CAP SP</a:t>
            </a:r>
            <a:endParaRPr lang="en-MT" dirty="0"/>
          </a:p>
        </p:txBody>
      </p:sp>
      <p:sp>
        <p:nvSpPr>
          <p:cNvPr id="3" name="Content Placeholder 2">
            <a:extLst>
              <a:ext uri="{FF2B5EF4-FFF2-40B4-BE49-F238E27FC236}">
                <a16:creationId xmlns:a16="http://schemas.microsoft.com/office/drawing/2014/main" id="{FCDA8AE2-F196-C611-E4B7-1E71D9821574}"/>
              </a:ext>
            </a:extLst>
          </p:cNvPr>
          <p:cNvSpPr>
            <a:spLocks noGrp="1"/>
          </p:cNvSpPr>
          <p:nvPr>
            <p:ph idx="1"/>
          </p:nvPr>
        </p:nvSpPr>
        <p:spPr/>
        <p:txBody>
          <a:bodyPr>
            <a:normAutofit fontScale="92500" lnSpcReduction="20000"/>
          </a:bodyPr>
          <a:lstStyle/>
          <a:p>
            <a:pPr algn="just"/>
            <a:r>
              <a:rPr lang="en-US" dirty="0"/>
              <a:t>Objective 8.1 - Support small projects within rural areas to foster local development: The action is expected to support small projects within rural areas directly contribution towards the need identified under SO8 of the CAP SP (i.e. foster employment, growth, social inclusion, and local development in rural areas).</a:t>
            </a:r>
          </a:p>
          <a:p>
            <a:pPr algn="just"/>
            <a:r>
              <a:rPr lang="en-US" dirty="0"/>
              <a:t>Objective 8.2 - Promote and encourage community and social activities within rural areas: This action indirectly addresses this need through interventions that could bring together the community to enhance their locality.</a:t>
            </a:r>
          </a:p>
          <a:p>
            <a:pPr algn="just"/>
            <a:r>
              <a:rPr lang="en-US" dirty="0"/>
              <a:t>Cross-cutting objective - </a:t>
            </a:r>
            <a:r>
              <a:rPr lang="en-US" dirty="0" err="1"/>
              <a:t>Modernising</a:t>
            </a:r>
            <a:r>
              <a:rPr lang="en-US" dirty="0"/>
              <a:t> the sector through fostering knowledge sharing, innovation and </a:t>
            </a:r>
            <a:r>
              <a:rPr lang="en-US" dirty="0" err="1"/>
              <a:t>digitalisation</a:t>
            </a:r>
            <a:r>
              <a:rPr lang="en-US" dirty="0"/>
              <a:t> in agricultural practices and rural areas: This action seeks to promote knowledge sharing and innovation through sustainable use practices.</a:t>
            </a:r>
            <a:endParaRPr lang="en-MT" dirty="0"/>
          </a:p>
        </p:txBody>
      </p:sp>
    </p:spTree>
    <p:extLst>
      <p:ext uri="{BB962C8B-B14F-4D97-AF65-F5344CB8AC3E}">
        <p14:creationId xmlns:p14="http://schemas.microsoft.com/office/powerpoint/2010/main" val="184283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E83A0D-DA2D-C427-556F-89C5F0C229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4F470A-AF02-5AF6-EA8C-AC361719255E}"/>
              </a:ext>
            </a:extLst>
          </p:cNvPr>
          <p:cNvSpPr>
            <a:spLocks noGrp="1"/>
          </p:cNvSpPr>
          <p:nvPr>
            <p:ph type="title"/>
          </p:nvPr>
        </p:nvSpPr>
        <p:spPr/>
        <p:txBody>
          <a:bodyPr/>
          <a:lstStyle/>
          <a:p>
            <a:r>
              <a:rPr lang="en-GB" dirty="0"/>
              <a:t>Eligible Beneficiaries</a:t>
            </a:r>
            <a:endParaRPr lang="en-MT" dirty="0"/>
          </a:p>
        </p:txBody>
      </p:sp>
      <p:sp>
        <p:nvSpPr>
          <p:cNvPr id="3" name="Content Placeholder 2">
            <a:extLst>
              <a:ext uri="{FF2B5EF4-FFF2-40B4-BE49-F238E27FC236}">
                <a16:creationId xmlns:a16="http://schemas.microsoft.com/office/drawing/2014/main" id="{8448E901-0662-3E92-2245-F172BF9EB82E}"/>
              </a:ext>
            </a:extLst>
          </p:cNvPr>
          <p:cNvSpPr>
            <a:spLocks noGrp="1"/>
          </p:cNvSpPr>
          <p:nvPr>
            <p:ph idx="1"/>
          </p:nvPr>
        </p:nvSpPr>
        <p:spPr/>
        <p:txBody>
          <a:bodyPr/>
          <a:lstStyle/>
          <a:p>
            <a:pPr algn="just"/>
            <a:r>
              <a:rPr lang="en-US" dirty="0"/>
              <a:t>The eligible beneficiaries are: Local and Regional councils, VOs, Educational Institutes (including schools, colleges, campuses or similar), and micro and small enterprises (as defined in the EU Commission recommendation 2003/361).</a:t>
            </a:r>
          </a:p>
          <a:p>
            <a:pPr algn="just"/>
            <a:endParaRPr lang="en-US" dirty="0"/>
          </a:p>
          <a:p>
            <a:pPr algn="just"/>
            <a:r>
              <a:rPr lang="en-US" dirty="0"/>
              <a:t>All applicants must have a physical </a:t>
            </a:r>
            <a:r>
              <a:rPr lang="en-US" dirty="0" err="1"/>
              <a:t>centre</a:t>
            </a:r>
            <a:r>
              <a:rPr lang="en-US" dirty="0"/>
              <a:t> of activity located in the Gozo Region and/or have a direct interest in activities in the region, proven through a track record.</a:t>
            </a:r>
            <a:endParaRPr lang="en-MT" dirty="0"/>
          </a:p>
        </p:txBody>
      </p:sp>
    </p:spTree>
    <p:extLst>
      <p:ext uri="{BB962C8B-B14F-4D97-AF65-F5344CB8AC3E}">
        <p14:creationId xmlns:p14="http://schemas.microsoft.com/office/powerpoint/2010/main" val="1267442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10820-7671-6488-566E-28612A1030B3}"/>
              </a:ext>
            </a:extLst>
          </p:cNvPr>
          <p:cNvSpPr>
            <a:spLocks noGrp="1"/>
          </p:cNvSpPr>
          <p:nvPr>
            <p:ph type="title"/>
          </p:nvPr>
        </p:nvSpPr>
        <p:spPr/>
        <p:txBody>
          <a:bodyPr/>
          <a:lstStyle/>
          <a:p>
            <a:r>
              <a:rPr lang="en-GB" dirty="0"/>
              <a:t>Partnership/Collaboration</a:t>
            </a:r>
            <a:endParaRPr lang="en-MT" dirty="0"/>
          </a:p>
        </p:txBody>
      </p:sp>
      <p:sp>
        <p:nvSpPr>
          <p:cNvPr id="3" name="Content Placeholder 2">
            <a:extLst>
              <a:ext uri="{FF2B5EF4-FFF2-40B4-BE49-F238E27FC236}">
                <a16:creationId xmlns:a16="http://schemas.microsoft.com/office/drawing/2014/main" id="{778B0761-FF0F-F61E-9117-162F115079C8}"/>
              </a:ext>
            </a:extLst>
          </p:cNvPr>
          <p:cNvSpPr>
            <a:spLocks noGrp="1"/>
          </p:cNvSpPr>
          <p:nvPr>
            <p:ph idx="1"/>
          </p:nvPr>
        </p:nvSpPr>
        <p:spPr/>
        <p:txBody>
          <a:bodyPr>
            <a:normAutofit/>
          </a:bodyPr>
          <a:lstStyle/>
          <a:p>
            <a:pPr algn="just"/>
            <a:r>
              <a:rPr lang="en-US" dirty="0"/>
              <a:t>A partnership between entities towards an application is </a:t>
            </a:r>
            <a:r>
              <a:rPr lang="en-US" u="sng" dirty="0"/>
              <a:t>NOT</a:t>
            </a:r>
            <a:r>
              <a:rPr lang="en-US" dirty="0"/>
              <a:t> a requirement but is encouraged through the award of additional marks in the selection criteria. A partnership signifies the establishment of a collaborative arrangement among all participating entities submitting a joint application. </a:t>
            </a:r>
          </a:p>
          <a:p>
            <a:pPr algn="just"/>
            <a:r>
              <a:rPr lang="en-US" dirty="0"/>
              <a:t>A letter of intent from the project partners to the applicant (main beneficiary) is required, confirming their intention to collaborate and support the project's implementation.</a:t>
            </a:r>
            <a:endParaRPr lang="en-MT" dirty="0"/>
          </a:p>
        </p:txBody>
      </p:sp>
    </p:spTree>
    <p:extLst>
      <p:ext uri="{BB962C8B-B14F-4D97-AF65-F5344CB8AC3E}">
        <p14:creationId xmlns:p14="http://schemas.microsoft.com/office/powerpoint/2010/main" val="2237628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2B7C5-8201-F356-F781-423367B65FF8}"/>
              </a:ext>
            </a:extLst>
          </p:cNvPr>
          <p:cNvSpPr>
            <a:spLocks noGrp="1"/>
          </p:cNvSpPr>
          <p:nvPr>
            <p:ph type="title"/>
          </p:nvPr>
        </p:nvSpPr>
        <p:spPr/>
        <p:txBody>
          <a:bodyPr/>
          <a:lstStyle/>
          <a:p>
            <a:endParaRPr lang="en-MT"/>
          </a:p>
        </p:txBody>
      </p:sp>
      <p:sp>
        <p:nvSpPr>
          <p:cNvPr id="3" name="Content Placeholder 2">
            <a:extLst>
              <a:ext uri="{FF2B5EF4-FFF2-40B4-BE49-F238E27FC236}">
                <a16:creationId xmlns:a16="http://schemas.microsoft.com/office/drawing/2014/main" id="{39C859D8-99EA-67F0-F158-EE5E1C85FD50}"/>
              </a:ext>
            </a:extLst>
          </p:cNvPr>
          <p:cNvSpPr>
            <a:spLocks noGrp="1"/>
          </p:cNvSpPr>
          <p:nvPr>
            <p:ph idx="1"/>
          </p:nvPr>
        </p:nvSpPr>
        <p:spPr>
          <a:xfrm>
            <a:off x="838200" y="1586138"/>
            <a:ext cx="10515600" cy="5032375"/>
          </a:xfrm>
        </p:spPr>
        <p:txBody>
          <a:bodyPr>
            <a:normAutofit fontScale="92500" lnSpcReduction="20000"/>
          </a:bodyPr>
          <a:lstStyle/>
          <a:p>
            <a:pPr algn="just"/>
            <a:r>
              <a:rPr lang="en-US" dirty="0"/>
              <a:t>The inclusion of a project partner has to be justified by the applicant at application stage. Justification must be strong and makes sense in terms of sector, area of expertise, potential working relationship, etc.</a:t>
            </a:r>
          </a:p>
          <a:p>
            <a:pPr algn="just"/>
            <a:r>
              <a:rPr lang="en-US" dirty="0"/>
              <a:t>Project partners need NOT satisfy the eligibility criteria of the call for project proposals. Satisfying the eligibility criteria remains an onus on the main project applicant.</a:t>
            </a:r>
          </a:p>
          <a:p>
            <a:pPr algn="just"/>
            <a:r>
              <a:rPr lang="en-US" dirty="0"/>
              <a:t>The type of costs that can be claimed by project partners are to be limited to staff costs and travel, while avoiding investments.</a:t>
            </a:r>
          </a:p>
          <a:p>
            <a:pPr algn="just"/>
            <a:r>
              <a:rPr lang="en-US" dirty="0"/>
              <a:t>If a project partner envisages investment type of costs (e.g. equipment), they may submit an application as the main Beneficiary.</a:t>
            </a:r>
          </a:p>
          <a:p>
            <a:pPr algn="just"/>
            <a:r>
              <a:rPr lang="en-US" dirty="0"/>
              <a:t>With respect to documentation to be requested from project partners at application stage, a Letter of Intent should be enough.</a:t>
            </a:r>
          </a:p>
          <a:p>
            <a:pPr algn="just"/>
            <a:r>
              <a:rPr lang="en-US" dirty="0"/>
              <a:t>Kindly maintain the possibility of applying Simplified Cost Options (SCOs) to costs claimed by project partners, in line with the new eligibility rules.</a:t>
            </a:r>
            <a:endParaRPr lang="en-MT" dirty="0"/>
          </a:p>
        </p:txBody>
      </p:sp>
    </p:spTree>
    <p:extLst>
      <p:ext uri="{BB962C8B-B14F-4D97-AF65-F5344CB8AC3E}">
        <p14:creationId xmlns:p14="http://schemas.microsoft.com/office/powerpoint/2010/main" val="2180984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0F1E1B-EE2E-5526-CD54-CB32B08179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30E3C8-4BAF-14AD-8F6E-7C71AC78C5DA}"/>
              </a:ext>
            </a:extLst>
          </p:cNvPr>
          <p:cNvSpPr>
            <a:spLocks noGrp="1"/>
          </p:cNvSpPr>
          <p:nvPr>
            <p:ph type="title"/>
          </p:nvPr>
        </p:nvSpPr>
        <p:spPr>
          <a:xfrm>
            <a:off x="838200" y="82097"/>
            <a:ext cx="10515600" cy="1325563"/>
          </a:xfrm>
        </p:spPr>
        <p:txBody>
          <a:bodyPr/>
          <a:lstStyle/>
          <a:p>
            <a:r>
              <a:rPr lang="en-GB" dirty="0"/>
              <a:t>Eligible Expenditure</a:t>
            </a:r>
            <a:endParaRPr lang="en-MT" dirty="0"/>
          </a:p>
        </p:txBody>
      </p:sp>
      <p:sp>
        <p:nvSpPr>
          <p:cNvPr id="3" name="Content Placeholder 2">
            <a:extLst>
              <a:ext uri="{FF2B5EF4-FFF2-40B4-BE49-F238E27FC236}">
                <a16:creationId xmlns:a16="http://schemas.microsoft.com/office/drawing/2014/main" id="{5A7E42BE-939F-B834-691D-AE7FB4E80DCF}"/>
              </a:ext>
            </a:extLst>
          </p:cNvPr>
          <p:cNvSpPr>
            <a:spLocks noGrp="1"/>
          </p:cNvSpPr>
          <p:nvPr>
            <p:ph idx="1"/>
          </p:nvPr>
        </p:nvSpPr>
        <p:spPr>
          <a:xfrm>
            <a:off x="838200" y="1295400"/>
            <a:ext cx="10515600" cy="5562600"/>
          </a:xfrm>
        </p:spPr>
        <p:txBody>
          <a:bodyPr>
            <a:normAutofit fontScale="70000" lnSpcReduction="20000"/>
          </a:bodyPr>
          <a:lstStyle/>
          <a:p>
            <a:pPr marL="0" indent="0" algn="just">
              <a:buNone/>
            </a:pPr>
            <a:r>
              <a:rPr lang="en-US" dirty="0"/>
              <a:t>Beneficiaries will be supported to acquire the necessary materials and equipment, undertake small scale infrastructural interventions across the Region of GOZO, and undertake activities that support environmental stewardship.</a:t>
            </a:r>
          </a:p>
          <a:p>
            <a:pPr marL="0" indent="0" algn="just">
              <a:buNone/>
            </a:pPr>
            <a:endParaRPr lang="en-US" dirty="0"/>
          </a:p>
          <a:p>
            <a:pPr marL="0" indent="0" algn="just">
              <a:buNone/>
            </a:pPr>
            <a:r>
              <a:rPr lang="en-US" dirty="0"/>
              <a:t>Support under this measure shall focus on, but is not limited to, the following:</a:t>
            </a:r>
          </a:p>
          <a:p>
            <a:pPr marL="571500" indent="-571500" algn="just">
              <a:buAutoNum type="romanLcPeriod"/>
            </a:pPr>
            <a:r>
              <a:rPr lang="en-US" dirty="0"/>
              <a:t>Acquisition of necessary materials and equipment to </a:t>
            </a:r>
            <a:r>
              <a:rPr lang="en-US"/>
              <a:t>improve environmental conditions</a:t>
            </a:r>
            <a:r>
              <a:rPr lang="en-US" dirty="0"/>
              <a:t>; such acquisition will not affect economic productivity.</a:t>
            </a:r>
          </a:p>
          <a:p>
            <a:pPr marL="571500" indent="-571500" algn="just">
              <a:buAutoNum type="romanLcPeriod"/>
            </a:pPr>
            <a:r>
              <a:rPr lang="en-US" dirty="0"/>
              <a:t>Expenditure related to the reduction in emissions (air, noise, vibration light).</a:t>
            </a:r>
          </a:p>
          <a:p>
            <a:pPr marL="571500" indent="-571500" algn="just">
              <a:buAutoNum type="romanLcPeriod"/>
            </a:pPr>
            <a:r>
              <a:rPr lang="en-US" dirty="0"/>
              <a:t>Expenditure related to water conservation and management.</a:t>
            </a:r>
          </a:p>
          <a:p>
            <a:pPr marL="571500" indent="-571500" algn="just">
              <a:buAutoNum type="romanLcPeriod"/>
            </a:pPr>
            <a:r>
              <a:rPr lang="en-US" dirty="0"/>
              <a:t>Expenditure to improve local waste management.</a:t>
            </a:r>
          </a:p>
          <a:p>
            <a:pPr marL="571500" indent="-571500" algn="just">
              <a:buAutoNum type="romanLcPeriod"/>
            </a:pPr>
            <a:r>
              <a:rPr lang="en-US" dirty="0"/>
              <a:t>Expenditure for the conservation of natural assets including green spaces which must be accessible to the public.</a:t>
            </a:r>
          </a:p>
          <a:p>
            <a:pPr marL="571500" indent="-571500" algn="just">
              <a:buAutoNum type="romanLcPeriod"/>
            </a:pPr>
            <a:r>
              <a:rPr lang="en-US" dirty="0"/>
              <a:t>Expenditure related to activities addressing </a:t>
            </a:r>
            <a:r>
              <a:rPr lang="en-US" dirty="0" err="1"/>
              <a:t>behavioural</a:t>
            </a:r>
            <a:r>
              <a:rPr lang="en-US" dirty="0"/>
              <a:t> changes.</a:t>
            </a:r>
          </a:p>
          <a:p>
            <a:pPr marL="571500" indent="-571500" algn="just">
              <a:buAutoNum type="romanLcPeriod"/>
            </a:pPr>
            <a:r>
              <a:rPr lang="en-US" dirty="0"/>
              <a:t>Dissemination activities.</a:t>
            </a:r>
          </a:p>
          <a:p>
            <a:pPr marL="0" indent="0" algn="just">
              <a:buNone/>
            </a:pPr>
            <a:r>
              <a:rPr lang="en-US" dirty="0"/>
              <a:t>A flat rate of 7% overhead costs in line with Article 54 (a) of Regulation (EU) 2021/1060 will be applied to projects financed though the strategy.</a:t>
            </a:r>
          </a:p>
          <a:p>
            <a:pPr marL="0" indent="0" algn="just">
              <a:buNone/>
            </a:pPr>
            <a:endParaRPr lang="en-US" dirty="0"/>
          </a:p>
          <a:p>
            <a:pPr marL="0" indent="0" algn="just">
              <a:buNone/>
            </a:pPr>
            <a:r>
              <a:rPr lang="en-US" i="1" dirty="0"/>
              <a:t>All eligible expenditure must comply with the 2021 2027 National Eligibility Rules</a:t>
            </a:r>
            <a:endParaRPr lang="en-MT" i="1" dirty="0"/>
          </a:p>
        </p:txBody>
      </p:sp>
    </p:spTree>
    <p:extLst>
      <p:ext uri="{BB962C8B-B14F-4D97-AF65-F5344CB8AC3E}">
        <p14:creationId xmlns:p14="http://schemas.microsoft.com/office/powerpoint/2010/main" val="4210356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13AF6A-5B60-0588-F80E-A424312D85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ED357C-0240-5743-6C7E-62F5F9297734}"/>
              </a:ext>
            </a:extLst>
          </p:cNvPr>
          <p:cNvSpPr>
            <a:spLocks noGrp="1"/>
          </p:cNvSpPr>
          <p:nvPr>
            <p:ph type="title"/>
          </p:nvPr>
        </p:nvSpPr>
        <p:spPr/>
        <p:txBody>
          <a:bodyPr/>
          <a:lstStyle/>
          <a:p>
            <a:r>
              <a:rPr lang="en-GB" dirty="0"/>
              <a:t>Non-eligible Expenditure</a:t>
            </a:r>
            <a:endParaRPr lang="en-MT" dirty="0"/>
          </a:p>
        </p:txBody>
      </p:sp>
      <p:sp>
        <p:nvSpPr>
          <p:cNvPr id="3" name="Content Placeholder 2">
            <a:extLst>
              <a:ext uri="{FF2B5EF4-FFF2-40B4-BE49-F238E27FC236}">
                <a16:creationId xmlns:a16="http://schemas.microsoft.com/office/drawing/2014/main" id="{4D014548-E0FD-5672-B213-4B71404E0660}"/>
              </a:ext>
            </a:extLst>
          </p:cNvPr>
          <p:cNvSpPr>
            <a:spLocks noGrp="1"/>
          </p:cNvSpPr>
          <p:nvPr>
            <p:ph idx="1"/>
          </p:nvPr>
        </p:nvSpPr>
        <p:spPr>
          <a:xfrm>
            <a:off x="838200" y="1825625"/>
            <a:ext cx="10515600" cy="4749346"/>
          </a:xfrm>
        </p:spPr>
        <p:txBody>
          <a:bodyPr>
            <a:normAutofit/>
          </a:bodyPr>
          <a:lstStyle/>
          <a:p>
            <a:pPr marL="571500" indent="-571500" algn="just">
              <a:buAutoNum type="romanLcPeriod"/>
            </a:pPr>
            <a:r>
              <a:rPr lang="en-US" dirty="0"/>
              <a:t>The purchase of all types of vehicles for whatever purpose</a:t>
            </a:r>
          </a:p>
          <a:p>
            <a:pPr marL="571500" indent="-571500" algn="just">
              <a:buAutoNum type="romanLcPeriod"/>
            </a:pPr>
            <a:r>
              <a:rPr lang="en-US" dirty="0"/>
              <a:t>Temporary works not directly related to the execution of the project</a:t>
            </a:r>
          </a:p>
          <a:p>
            <a:pPr marL="571500" indent="-571500" algn="just">
              <a:buAutoNum type="romanLcPeriod"/>
            </a:pPr>
            <a:r>
              <a:rPr lang="en-US" dirty="0"/>
              <a:t>Maintenance Expenditure for existing buildings, plant or equipment</a:t>
            </a:r>
          </a:p>
          <a:p>
            <a:pPr marL="571500" indent="-571500" algn="just">
              <a:buAutoNum type="romanLcPeriod"/>
            </a:pPr>
            <a:r>
              <a:rPr lang="en-US" dirty="0"/>
              <a:t>Like for like replacement</a:t>
            </a:r>
          </a:p>
          <a:p>
            <a:pPr marL="571500" indent="-571500" algn="just">
              <a:buAutoNum type="romanLcPeriod"/>
            </a:pPr>
            <a:r>
              <a:rPr lang="en-US" dirty="0"/>
              <a:t>Payments for gifts and donations</a:t>
            </a:r>
          </a:p>
          <a:p>
            <a:pPr marL="571500" indent="-571500" algn="just">
              <a:buAutoNum type="romanLcPeriod"/>
            </a:pPr>
            <a:r>
              <a:rPr lang="en-US" dirty="0"/>
              <a:t>Criminal fines and damages</a:t>
            </a:r>
          </a:p>
          <a:p>
            <a:pPr marL="571500" indent="-571500" algn="just">
              <a:buAutoNum type="romanLcPeriod"/>
            </a:pPr>
            <a:r>
              <a:rPr lang="en-US" dirty="0"/>
              <a:t>Legal expenses in respect of litigation</a:t>
            </a:r>
          </a:p>
          <a:p>
            <a:pPr marL="571500" indent="-571500" algn="just">
              <a:buAutoNum type="romanLcPeriod"/>
            </a:pPr>
            <a:r>
              <a:rPr lang="en-US" dirty="0"/>
              <a:t>Expenditure related to fireworks</a:t>
            </a:r>
          </a:p>
          <a:p>
            <a:pPr marL="0" indent="0" algn="just">
              <a:buNone/>
            </a:pPr>
            <a:endParaRPr lang="en-US" i="1" dirty="0"/>
          </a:p>
        </p:txBody>
      </p:sp>
    </p:spTree>
    <p:extLst>
      <p:ext uri="{BB962C8B-B14F-4D97-AF65-F5344CB8AC3E}">
        <p14:creationId xmlns:p14="http://schemas.microsoft.com/office/powerpoint/2010/main" val="3542813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B46D3D-BE07-5AA4-9B46-719735B7C9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FE32B1-ACC9-3098-026C-F5D271D23A92}"/>
              </a:ext>
            </a:extLst>
          </p:cNvPr>
          <p:cNvSpPr>
            <a:spLocks noGrp="1"/>
          </p:cNvSpPr>
          <p:nvPr>
            <p:ph type="title"/>
          </p:nvPr>
        </p:nvSpPr>
        <p:spPr/>
        <p:txBody>
          <a:bodyPr/>
          <a:lstStyle/>
          <a:p>
            <a:r>
              <a:rPr lang="en-GB" dirty="0"/>
              <a:t>Aid Intensity &amp; Budget Allocation</a:t>
            </a:r>
            <a:endParaRPr lang="en-MT" dirty="0"/>
          </a:p>
        </p:txBody>
      </p:sp>
      <p:sp>
        <p:nvSpPr>
          <p:cNvPr id="3" name="Content Placeholder 2">
            <a:extLst>
              <a:ext uri="{FF2B5EF4-FFF2-40B4-BE49-F238E27FC236}">
                <a16:creationId xmlns:a16="http://schemas.microsoft.com/office/drawing/2014/main" id="{631973B2-2D64-CCC1-00ED-F4361CFCC8F4}"/>
              </a:ext>
            </a:extLst>
          </p:cNvPr>
          <p:cNvSpPr>
            <a:spLocks noGrp="1"/>
          </p:cNvSpPr>
          <p:nvPr>
            <p:ph idx="1"/>
          </p:nvPr>
        </p:nvSpPr>
        <p:spPr>
          <a:xfrm>
            <a:off x="838200" y="1690688"/>
            <a:ext cx="10515600" cy="5032375"/>
          </a:xfrm>
        </p:spPr>
        <p:txBody>
          <a:bodyPr>
            <a:normAutofit fontScale="85000" lnSpcReduction="20000"/>
          </a:bodyPr>
          <a:lstStyle/>
          <a:p>
            <a:pPr marL="0" indent="0" algn="just">
              <a:buNone/>
            </a:pPr>
            <a:r>
              <a:rPr lang="en-US" dirty="0"/>
              <a:t>The aid intensity is: 80%, as per CAP SP (2023-2027)</a:t>
            </a:r>
          </a:p>
          <a:p>
            <a:pPr algn="just"/>
            <a:r>
              <a:rPr lang="en-US" dirty="0"/>
              <a:t>Beneficiaries will receive 80% of the total eligible project costs as public funds with the other 20% coming as a private contribution;</a:t>
            </a:r>
          </a:p>
          <a:p>
            <a:pPr marL="0" indent="0" algn="just">
              <a:buNone/>
            </a:pPr>
            <a:endParaRPr lang="en-US" dirty="0"/>
          </a:p>
          <a:p>
            <a:pPr marL="0" indent="0" algn="just">
              <a:buNone/>
            </a:pPr>
            <a:r>
              <a:rPr lang="en-GB" dirty="0"/>
              <a:t>The Measure Budget (Total Public Expenditure) is </a:t>
            </a:r>
            <a:r>
              <a:rPr lang="en-US" dirty="0"/>
              <a:t>€415,418.81.</a:t>
            </a:r>
            <a:endParaRPr lang="en-GB" dirty="0"/>
          </a:p>
          <a:p>
            <a:pPr marL="0" indent="0" algn="just">
              <a:buNone/>
            </a:pPr>
            <a:endParaRPr lang="en-US" dirty="0"/>
          </a:p>
          <a:p>
            <a:pPr algn="just"/>
            <a:r>
              <a:rPr lang="en-US" dirty="0"/>
              <a:t>The minimum amount to be requested per application: €15,000</a:t>
            </a:r>
          </a:p>
          <a:p>
            <a:pPr algn="just"/>
            <a:r>
              <a:rPr lang="en-US" dirty="0"/>
              <a:t>The maximum amount to be requested per application: €50,000</a:t>
            </a:r>
          </a:p>
          <a:p>
            <a:pPr algn="just"/>
            <a:endParaRPr lang="en-US" dirty="0"/>
          </a:p>
          <a:p>
            <a:pPr algn="just"/>
            <a:r>
              <a:rPr lang="en-US" dirty="0"/>
              <a:t>Value added Tax (VAT) is not eligible for aid if it is recoverable. In case of SMEs, VAT is not an eligible cost.</a:t>
            </a:r>
          </a:p>
          <a:p>
            <a:pPr algn="just"/>
            <a:endParaRPr lang="en-US" dirty="0"/>
          </a:p>
          <a:p>
            <a:pPr algn="just"/>
            <a:r>
              <a:rPr lang="en-GB" dirty="0"/>
              <a:t>The COMPETITIVE selection process will be evaluated and undertaken by the Decision Committee.</a:t>
            </a:r>
          </a:p>
          <a:p>
            <a:endParaRPr lang="en-US" dirty="0"/>
          </a:p>
          <a:p>
            <a:endParaRPr lang="en-US" dirty="0"/>
          </a:p>
        </p:txBody>
      </p:sp>
    </p:spTree>
    <p:extLst>
      <p:ext uri="{BB962C8B-B14F-4D97-AF65-F5344CB8AC3E}">
        <p14:creationId xmlns:p14="http://schemas.microsoft.com/office/powerpoint/2010/main" val="1342218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66472-1F53-9141-816C-D73F8ADFEE69}"/>
              </a:ext>
            </a:extLst>
          </p:cNvPr>
          <p:cNvSpPr>
            <a:spLocks noGrp="1"/>
          </p:cNvSpPr>
          <p:nvPr>
            <p:ph type="title"/>
          </p:nvPr>
        </p:nvSpPr>
        <p:spPr/>
        <p:txBody>
          <a:bodyPr/>
          <a:lstStyle/>
          <a:p>
            <a:r>
              <a:rPr lang="en-GB" dirty="0"/>
              <a:t>Agenda</a:t>
            </a:r>
            <a:endParaRPr lang="en-MT" dirty="0"/>
          </a:p>
        </p:txBody>
      </p:sp>
      <p:sp>
        <p:nvSpPr>
          <p:cNvPr id="3" name="Content Placeholder 2">
            <a:extLst>
              <a:ext uri="{FF2B5EF4-FFF2-40B4-BE49-F238E27FC236}">
                <a16:creationId xmlns:a16="http://schemas.microsoft.com/office/drawing/2014/main" id="{5F5E968F-D30C-0341-30DE-D727C59E9C15}"/>
              </a:ext>
            </a:extLst>
          </p:cNvPr>
          <p:cNvSpPr>
            <a:spLocks noGrp="1"/>
          </p:cNvSpPr>
          <p:nvPr>
            <p:ph idx="1"/>
          </p:nvPr>
        </p:nvSpPr>
        <p:spPr/>
        <p:txBody>
          <a:bodyPr/>
          <a:lstStyle/>
          <a:p>
            <a:pPr marL="514350" indent="-514350">
              <a:buAutoNum type="arabicPeriod"/>
            </a:pPr>
            <a:r>
              <a:rPr lang="en-GB" dirty="0">
                <a:solidFill>
                  <a:schemeClr val="tx2">
                    <a:lumMod val="50000"/>
                  </a:schemeClr>
                </a:solidFill>
              </a:rPr>
              <a:t>Mr Pierre Louis Attard- Gozo Action Group Foundation (GAGF)</a:t>
            </a:r>
          </a:p>
          <a:p>
            <a:pPr marL="514350" indent="-514350">
              <a:buAutoNum type="arabicPeriod"/>
            </a:pPr>
            <a:r>
              <a:rPr lang="en-GB" dirty="0">
                <a:solidFill>
                  <a:schemeClr val="tx2">
                    <a:lumMod val="50000"/>
                  </a:schemeClr>
                </a:solidFill>
              </a:rPr>
              <a:t>Ms Paula Azzopardi - Agriculture and Rural Payments Agency (ARPA)</a:t>
            </a:r>
          </a:p>
          <a:p>
            <a:pPr marL="514350" indent="-514350">
              <a:buAutoNum type="arabicPeriod"/>
            </a:pPr>
            <a:r>
              <a:rPr lang="en-GB" dirty="0">
                <a:solidFill>
                  <a:schemeClr val="tx2">
                    <a:lumMod val="50000"/>
                  </a:schemeClr>
                </a:solidFill>
              </a:rPr>
              <a:t>Mr Andrea Camilleri- </a:t>
            </a:r>
            <a:r>
              <a:rPr lang="mt-MT" dirty="0">
                <a:solidFill>
                  <a:schemeClr val="tx2">
                    <a:lumMod val="50000"/>
                  </a:schemeClr>
                </a:solidFill>
              </a:rPr>
              <a:t>Servizzi Ewropej f’Malta </a:t>
            </a:r>
            <a:r>
              <a:rPr lang="en-GB" dirty="0">
                <a:solidFill>
                  <a:schemeClr val="tx2">
                    <a:lumMod val="50000"/>
                  </a:schemeClr>
                </a:solidFill>
              </a:rPr>
              <a:t>(SEM)</a:t>
            </a:r>
          </a:p>
          <a:p>
            <a:endParaRPr lang="en-MT" dirty="0"/>
          </a:p>
        </p:txBody>
      </p:sp>
    </p:spTree>
    <p:extLst>
      <p:ext uri="{BB962C8B-B14F-4D97-AF65-F5344CB8AC3E}">
        <p14:creationId xmlns:p14="http://schemas.microsoft.com/office/powerpoint/2010/main" val="27201713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E193A-8CF2-7AC1-162B-D333FFFC21B7}"/>
              </a:ext>
            </a:extLst>
          </p:cNvPr>
          <p:cNvSpPr>
            <a:spLocks noGrp="1"/>
          </p:cNvSpPr>
          <p:nvPr>
            <p:ph type="title"/>
          </p:nvPr>
        </p:nvSpPr>
        <p:spPr/>
        <p:txBody>
          <a:bodyPr/>
          <a:lstStyle/>
          <a:p>
            <a:r>
              <a:rPr lang="en-GB" dirty="0"/>
              <a:t>Indicators and Targets</a:t>
            </a:r>
            <a:endParaRPr lang="en-MT" dirty="0"/>
          </a:p>
        </p:txBody>
      </p:sp>
      <p:sp>
        <p:nvSpPr>
          <p:cNvPr id="3" name="Content Placeholder 2">
            <a:extLst>
              <a:ext uri="{FF2B5EF4-FFF2-40B4-BE49-F238E27FC236}">
                <a16:creationId xmlns:a16="http://schemas.microsoft.com/office/drawing/2014/main" id="{FED33C35-9C9F-FB43-28E6-D0E4C363E185}"/>
              </a:ext>
            </a:extLst>
          </p:cNvPr>
          <p:cNvSpPr>
            <a:spLocks noGrp="1"/>
          </p:cNvSpPr>
          <p:nvPr>
            <p:ph idx="1"/>
          </p:nvPr>
        </p:nvSpPr>
        <p:spPr/>
        <p:txBody>
          <a:bodyPr/>
          <a:lstStyle/>
          <a:p>
            <a:pPr marL="0" indent="0" algn="just">
              <a:buNone/>
            </a:pPr>
            <a:r>
              <a:rPr lang="en-US" dirty="0"/>
              <a:t>The indicators and targets for the Measure are:</a:t>
            </a:r>
          </a:p>
          <a:p>
            <a:pPr algn="just"/>
            <a:r>
              <a:rPr lang="en-US" dirty="0"/>
              <a:t>Number of small-scale infrastructure projects - 4</a:t>
            </a:r>
          </a:p>
          <a:p>
            <a:pPr algn="just"/>
            <a:r>
              <a:rPr lang="en-US" dirty="0"/>
              <a:t>Number of </a:t>
            </a:r>
            <a:r>
              <a:rPr lang="en-US" dirty="0" err="1"/>
              <a:t>behavioural</a:t>
            </a:r>
            <a:r>
              <a:rPr lang="en-US" dirty="0"/>
              <a:t> change projects - 4</a:t>
            </a:r>
          </a:p>
          <a:p>
            <a:pPr algn="just"/>
            <a:r>
              <a:rPr lang="en-US" dirty="0"/>
              <a:t>Number of projects enhancing green spaces - 5</a:t>
            </a:r>
          </a:p>
          <a:p>
            <a:pPr algn="just"/>
            <a:r>
              <a:rPr lang="en-US" dirty="0"/>
              <a:t>Number of affected locations - 8</a:t>
            </a:r>
            <a:endParaRPr lang="en-MT" dirty="0"/>
          </a:p>
        </p:txBody>
      </p:sp>
    </p:spTree>
    <p:extLst>
      <p:ext uri="{BB962C8B-B14F-4D97-AF65-F5344CB8AC3E}">
        <p14:creationId xmlns:p14="http://schemas.microsoft.com/office/powerpoint/2010/main" val="1421086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3C8FE0-C1DF-9BED-3429-85C725C2CC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7A5878-3410-6F44-9E3D-D95610524150}"/>
              </a:ext>
            </a:extLst>
          </p:cNvPr>
          <p:cNvSpPr>
            <a:spLocks noGrp="1"/>
          </p:cNvSpPr>
          <p:nvPr>
            <p:ph type="title"/>
          </p:nvPr>
        </p:nvSpPr>
        <p:spPr/>
        <p:txBody>
          <a:bodyPr/>
          <a:lstStyle/>
          <a:p>
            <a:r>
              <a:rPr lang="en-GB" dirty="0"/>
              <a:t>Timeframes of the Measure</a:t>
            </a:r>
            <a:endParaRPr lang="en-MT" dirty="0"/>
          </a:p>
        </p:txBody>
      </p:sp>
      <p:sp>
        <p:nvSpPr>
          <p:cNvPr id="3" name="Content Placeholder 2">
            <a:extLst>
              <a:ext uri="{FF2B5EF4-FFF2-40B4-BE49-F238E27FC236}">
                <a16:creationId xmlns:a16="http://schemas.microsoft.com/office/drawing/2014/main" id="{1E8AAB7A-06BF-4DF2-6B0D-A71FE14F45E9}"/>
              </a:ext>
            </a:extLst>
          </p:cNvPr>
          <p:cNvSpPr>
            <a:spLocks noGrp="1"/>
          </p:cNvSpPr>
          <p:nvPr>
            <p:ph idx="1"/>
          </p:nvPr>
        </p:nvSpPr>
        <p:spPr>
          <a:xfrm>
            <a:off x="838200" y="1825625"/>
            <a:ext cx="10515600" cy="4782004"/>
          </a:xfrm>
        </p:spPr>
        <p:txBody>
          <a:bodyPr>
            <a:normAutofit/>
          </a:bodyPr>
          <a:lstStyle/>
          <a:p>
            <a:pPr algn="just"/>
            <a:r>
              <a:rPr lang="en-US" dirty="0"/>
              <a:t>The Call for proposal will open on Friday, 9th of May 2025 as an Open Rolling Call Procedure. </a:t>
            </a:r>
          </a:p>
          <a:p>
            <a:pPr algn="just"/>
            <a:r>
              <a:rPr lang="en-US" dirty="0"/>
              <a:t>This means that a batch of applications received with a respective time block will be assessed separately from applications received in subsequent batches, until funds are exhausted. </a:t>
            </a:r>
          </a:p>
          <a:p>
            <a:pPr algn="just"/>
            <a:r>
              <a:rPr lang="en-US" dirty="0"/>
              <a:t>The Gozo Action Group Foundation will issue a notification on the LAG’s website </a:t>
            </a:r>
            <a:r>
              <a:rPr lang="en-US" dirty="0">
                <a:hlinkClick r:id="rId2"/>
              </a:rPr>
              <a:t>www.leadergozo.eu</a:t>
            </a:r>
            <a:r>
              <a:rPr lang="en-US" dirty="0"/>
              <a:t> should there be any changes, should the call be withdrawn, or the funds are exhausted. </a:t>
            </a:r>
          </a:p>
          <a:p>
            <a:pPr algn="just"/>
            <a:r>
              <a:rPr lang="en-US" dirty="0"/>
              <a:t>The deadline for Block 1 is 30</a:t>
            </a:r>
            <a:r>
              <a:rPr lang="en-US" baseline="30000" dirty="0"/>
              <a:t>th</a:t>
            </a:r>
            <a:r>
              <a:rPr lang="en-US" dirty="0"/>
              <a:t> June 2025. Subsequent batches will be closed every two (2) months, with deadlines falling at the end of each second month.</a:t>
            </a:r>
          </a:p>
        </p:txBody>
      </p:sp>
    </p:spTree>
    <p:extLst>
      <p:ext uri="{BB962C8B-B14F-4D97-AF65-F5344CB8AC3E}">
        <p14:creationId xmlns:p14="http://schemas.microsoft.com/office/powerpoint/2010/main" val="22935336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88A228-C57B-0412-1423-2543BA95AE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864971-AFCF-F0ED-769A-CF7BF05816AF}"/>
              </a:ext>
            </a:extLst>
          </p:cNvPr>
          <p:cNvSpPr>
            <a:spLocks noGrp="1"/>
          </p:cNvSpPr>
          <p:nvPr>
            <p:ph type="title"/>
          </p:nvPr>
        </p:nvSpPr>
        <p:spPr/>
        <p:txBody>
          <a:bodyPr/>
          <a:lstStyle/>
          <a:p>
            <a:r>
              <a:rPr lang="en-US" dirty="0"/>
              <a:t>Specific Provisions</a:t>
            </a:r>
            <a:endParaRPr lang="en-MT" dirty="0"/>
          </a:p>
        </p:txBody>
      </p:sp>
      <p:sp>
        <p:nvSpPr>
          <p:cNvPr id="3" name="Content Placeholder 2">
            <a:extLst>
              <a:ext uri="{FF2B5EF4-FFF2-40B4-BE49-F238E27FC236}">
                <a16:creationId xmlns:a16="http://schemas.microsoft.com/office/drawing/2014/main" id="{A2907373-588A-0EA1-791A-3AE7329F679E}"/>
              </a:ext>
            </a:extLst>
          </p:cNvPr>
          <p:cNvSpPr>
            <a:spLocks noGrp="1"/>
          </p:cNvSpPr>
          <p:nvPr>
            <p:ph idx="1"/>
          </p:nvPr>
        </p:nvSpPr>
        <p:spPr/>
        <p:txBody>
          <a:bodyPr>
            <a:normAutofit fontScale="92500" lnSpcReduction="20000"/>
          </a:bodyPr>
          <a:lstStyle/>
          <a:p>
            <a:pPr algn="just"/>
            <a:r>
              <a:rPr lang="en-US" dirty="0"/>
              <a:t>A proposal needs to obtain at least 50% of the total marks (awarded by the Decision Committee) in order to qualify for selection.</a:t>
            </a:r>
          </a:p>
          <a:p>
            <a:pPr algn="just"/>
            <a:r>
              <a:rPr lang="en-US" dirty="0"/>
              <a:t>The applicant is to declare that the actions proposed cannot be funded from national or other European funds.</a:t>
            </a:r>
          </a:p>
          <a:p>
            <a:pPr algn="just"/>
            <a:r>
              <a:rPr lang="en-US" dirty="0"/>
              <a:t>The durability period obligations for awarded projects will extend to three (3) years from the final payment to the beneficiary.</a:t>
            </a:r>
          </a:p>
          <a:p>
            <a:pPr algn="just"/>
            <a:r>
              <a:rPr lang="en-US" dirty="0"/>
              <a:t>The project must be completed within twelve (12) months from the date of the letter of award issued by GAGF to the beneficiary.</a:t>
            </a:r>
          </a:p>
          <a:p>
            <a:pPr algn="just"/>
            <a:r>
              <a:rPr lang="en-US" dirty="0"/>
              <a:t>De minimis. The total amount of de minimis aid granted (state aid) shall not exceed the amount of €300,000 over any period of three years. </a:t>
            </a:r>
          </a:p>
          <a:p>
            <a:pPr algn="just"/>
            <a:r>
              <a:rPr lang="en-US" dirty="0"/>
              <a:t>In cases where a PA permit is required, the valid PA permit number must be presented to GAGF before any proposed actions and investments are carried out.</a:t>
            </a:r>
            <a:endParaRPr lang="en-MT" dirty="0"/>
          </a:p>
        </p:txBody>
      </p:sp>
    </p:spTree>
    <p:extLst>
      <p:ext uri="{BB962C8B-B14F-4D97-AF65-F5344CB8AC3E}">
        <p14:creationId xmlns:p14="http://schemas.microsoft.com/office/powerpoint/2010/main" val="33193468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4463" y="1641834"/>
            <a:ext cx="10515600" cy="997849"/>
          </a:xfrm>
        </p:spPr>
        <p:txBody>
          <a:bodyPr>
            <a:noAutofit/>
          </a:bodyPr>
          <a:lstStyle/>
          <a:p>
            <a:endParaRPr lang="en-GB" sz="2400" dirty="0">
              <a:effectLst>
                <a:outerShdw blurRad="38100" dist="38100" dir="2700000" algn="tl">
                  <a:srgbClr val="000000">
                    <a:alpha val="43137"/>
                  </a:srgbClr>
                </a:outerShdw>
              </a:effectLst>
            </a:endParaRPr>
          </a:p>
        </p:txBody>
      </p:sp>
      <p:sp>
        <p:nvSpPr>
          <p:cNvPr id="6" name="Text Placeholder 2"/>
          <p:cNvSpPr txBox="1">
            <a:spLocks/>
          </p:cNvSpPr>
          <p:nvPr/>
        </p:nvSpPr>
        <p:spPr>
          <a:xfrm>
            <a:off x="924463" y="2458528"/>
            <a:ext cx="10422986" cy="26655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2000" dirty="0"/>
              <a:t>Further Info</a:t>
            </a:r>
          </a:p>
        </p:txBody>
      </p:sp>
    </p:spTree>
    <p:extLst>
      <p:ext uri="{BB962C8B-B14F-4D97-AF65-F5344CB8AC3E}">
        <p14:creationId xmlns:p14="http://schemas.microsoft.com/office/powerpoint/2010/main" val="28124557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583460-ACDA-8F4F-C702-276AC2BE80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92792-743C-80D1-CF7B-E4684D8DC010}"/>
              </a:ext>
            </a:extLst>
          </p:cNvPr>
          <p:cNvSpPr>
            <a:spLocks noGrp="1"/>
          </p:cNvSpPr>
          <p:nvPr>
            <p:ph type="title"/>
          </p:nvPr>
        </p:nvSpPr>
        <p:spPr/>
        <p:txBody>
          <a:bodyPr/>
          <a:lstStyle/>
          <a:p>
            <a:endParaRPr lang="en-MT" dirty="0"/>
          </a:p>
        </p:txBody>
      </p:sp>
      <p:sp>
        <p:nvSpPr>
          <p:cNvPr id="3" name="Content Placeholder 2">
            <a:extLst>
              <a:ext uri="{FF2B5EF4-FFF2-40B4-BE49-F238E27FC236}">
                <a16:creationId xmlns:a16="http://schemas.microsoft.com/office/drawing/2014/main" id="{542BD152-EC00-FF89-06AE-73C86BB2E2EA}"/>
              </a:ext>
            </a:extLst>
          </p:cNvPr>
          <p:cNvSpPr>
            <a:spLocks noGrp="1"/>
          </p:cNvSpPr>
          <p:nvPr>
            <p:ph idx="1"/>
          </p:nvPr>
        </p:nvSpPr>
        <p:spPr/>
        <p:txBody>
          <a:bodyPr/>
          <a:lstStyle/>
          <a:p>
            <a:pPr marL="0" indent="0" algn="just">
              <a:buNone/>
            </a:pPr>
            <a:r>
              <a:rPr lang="en-US" u="sng" dirty="0"/>
              <a:t>Guidance Notes and Application </a:t>
            </a:r>
            <a:r>
              <a:rPr lang="en-US" dirty="0"/>
              <a:t>can be accessed on:</a:t>
            </a:r>
          </a:p>
          <a:p>
            <a:pPr algn="just"/>
            <a:r>
              <a:rPr lang="en-US" dirty="0"/>
              <a:t>www.leadergozo.eu</a:t>
            </a:r>
          </a:p>
          <a:p>
            <a:pPr algn="just"/>
            <a:r>
              <a:rPr lang="en-US" dirty="0"/>
              <a:t>Tab – Measures</a:t>
            </a:r>
          </a:p>
          <a:p>
            <a:pPr algn="just"/>
            <a:r>
              <a:rPr lang="en-US" dirty="0"/>
              <a:t>Measure 3: Empowering Communities to Act as Environmental Stewards</a:t>
            </a:r>
          </a:p>
          <a:p>
            <a:endParaRPr lang="en-MT" dirty="0"/>
          </a:p>
        </p:txBody>
      </p:sp>
    </p:spTree>
    <p:extLst>
      <p:ext uri="{BB962C8B-B14F-4D97-AF65-F5344CB8AC3E}">
        <p14:creationId xmlns:p14="http://schemas.microsoft.com/office/powerpoint/2010/main" val="15904794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80CA32-AE5F-89DA-BE03-C2F69A4A38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81E715-ADAF-1307-5753-080E386FCDE3}"/>
              </a:ext>
            </a:extLst>
          </p:cNvPr>
          <p:cNvSpPr>
            <a:spLocks noGrp="1"/>
          </p:cNvSpPr>
          <p:nvPr>
            <p:ph type="title"/>
          </p:nvPr>
        </p:nvSpPr>
        <p:spPr/>
        <p:txBody>
          <a:bodyPr/>
          <a:lstStyle/>
          <a:p>
            <a:r>
              <a:rPr lang="en-GB" dirty="0"/>
              <a:t>Application</a:t>
            </a:r>
            <a:endParaRPr lang="en-MT" dirty="0"/>
          </a:p>
        </p:txBody>
      </p:sp>
      <p:pic>
        <p:nvPicPr>
          <p:cNvPr id="5" name="Content Placeholder 4">
            <a:extLst>
              <a:ext uri="{FF2B5EF4-FFF2-40B4-BE49-F238E27FC236}">
                <a16:creationId xmlns:a16="http://schemas.microsoft.com/office/drawing/2014/main" id="{90F85AE6-B0E4-EA60-1667-39FD7053D8B7}"/>
              </a:ext>
            </a:extLst>
          </p:cNvPr>
          <p:cNvPicPr>
            <a:picLocks noGrp="1" noChangeAspect="1"/>
          </p:cNvPicPr>
          <p:nvPr>
            <p:ph idx="1"/>
          </p:nvPr>
        </p:nvPicPr>
        <p:blipFill>
          <a:blip r:embed="rId2"/>
          <a:stretch>
            <a:fillRect/>
          </a:stretch>
        </p:blipFill>
        <p:spPr>
          <a:xfrm>
            <a:off x="685797" y="2764972"/>
            <a:ext cx="10668003" cy="1143000"/>
          </a:xfrm>
        </p:spPr>
      </p:pic>
    </p:spTree>
    <p:extLst>
      <p:ext uri="{BB962C8B-B14F-4D97-AF65-F5344CB8AC3E}">
        <p14:creationId xmlns:p14="http://schemas.microsoft.com/office/powerpoint/2010/main" val="17142084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B53792-D615-CDBA-702D-C504ADDC331C}"/>
              </a:ext>
            </a:extLst>
          </p:cNvPr>
          <p:cNvSpPr>
            <a:spLocks noGrp="1"/>
          </p:cNvSpPr>
          <p:nvPr>
            <p:ph idx="1"/>
          </p:nvPr>
        </p:nvSpPr>
        <p:spPr>
          <a:xfrm>
            <a:off x="838200" y="4889160"/>
            <a:ext cx="10515600" cy="4351338"/>
          </a:xfrm>
        </p:spPr>
        <p:txBody>
          <a:bodyPr>
            <a:normAutofit/>
          </a:bodyPr>
          <a:lstStyle/>
          <a:p>
            <a:pPr marL="0" indent="0" algn="just">
              <a:buNone/>
            </a:pPr>
            <a:r>
              <a:rPr lang="en-GB" sz="2400" dirty="0"/>
              <a:t>Each project must have a</a:t>
            </a:r>
            <a:r>
              <a:rPr lang="en-US" sz="2400" dirty="0"/>
              <a:t> Project Leader who is responsible for implementation and holds overall financial and legal responsibility for the project. There must be a single Project Leader, even in cases of partnerships between entities or when the proposed operations consist of multiple components. </a:t>
            </a:r>
            <a:endParaRPr lang="en-MT" sz="2400" dirty="0"/>
          </a:p>
        </p:txBody>
      </p:sp>
      <p:pic>
        <p:nvPicPr>
          <p:cNvPr id="7" name="Picture 6">
            <a:extLst>
              <a:ext uri="{FF2B5EF4-FFF2-40B4-BE49-F238E27FC236}">
                <a16:creationId xmlns:a16="http://schemas.microsoft.com/office/drawing/2014/main" id="{76D5568A-3E53-4A13-422B-EF38429F13D9}"/>
              </a:ext>
            </a:extLst>
          </p:cNvPr>
          <p:cNvPicPr>
            <a:picLocks noChangeAspect="1"/>
          </p:cNvPicPr>
          <p:nvPr/>
        </p:nvPicPr>
        <p:blipFill>
          <a:blip r:embed="rId2"/>
          <a:stretch>
            <a:fillRect/>
          </a:stretch>
        </p:blipFill>
        <p:spPr>
          <a:xfrm>
            <a:off x="1428848" y="380471"/>
            <a:ext cx="8596895" cy="4133294"/>
          </a:xfrm>
          <a:prstGeom prst="rect">
            <a:avLst/>
          </a:prstGeom>
        </p:spPr>
      </p:pic>
    </p:spTree>
    <p:extLst>
      <p:ext uri="{BB962C8B-B14F-4D97-AF65-F5344CB8AC3E}">
        <p14:creationId xmlns:p14="http://schemas.microsoft.com/office/powerpoint/2010/main" val="31438633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555284-C271-86D7-7ACE-30589F31E0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B090C2-F598-CDF8-680F-AC01E8DEF03F}"/>
              </a:ext>
            </a:extLst>
          </p:cNvPr>
          <p:cNvSpPr>
            <a:spLocks noGrp="1"/>
          </p:cNvSpPr>
          <p:nvPr>
            <p:ph type="title"/>
          </p:nvPr>
        </p:nvSpPr>
        <p:spPr>
          <a:xfrm>
            <a:off x="1447849" y="2999468"/>
            <a:ext cx="10515600" cy="1325563"/>
          </a:xfrm>
        </p:spPr>
        <p:txBody>
          <a:bodyPr/>
          <a:lstStyle/>
          <a:p>
            <a:endParaRPr lang="en-MT" dirty="0"/>
          </a:p>
        </p:txBody>
      </p:sp>
      <p:sp>
        <p:nvSpPr>
          <p:cNvPr id="3" name="Content Placeholder 2">
            <a:extLst>
              <a:ext uri="{FF2B5EF4-FFF2-40B4-BE49-F238E27FC236}">
                <a16:creationId xmlns:a16="http://schemas.microsoft.com/office/drawing/2014/main" id="{2465B09A-AE7E-F8EF-04FC-CE68EB61D444}"/>
              </a:ext>
            </a:extLst>
          </p:cNvPr>
          <p:cNvSpPr>
            <a:spLocks noGrp="1"/>
          </p:cNvSpPr>
          <p:nvPr>
            <p:ph idx="1"/>
          </p:nvPr>
        </p:nvSpPr>
        <p:spPr>
          <a:xfrm>
            <a:off x="522539" y="356053"/>
            <a:ext cx="10515600" cy="4351338"/>
          </a:xfrm>
        </p:spPr>
        <p:txBody>
          <a:bodyPr/>
          <a:lstStyle/>
          <a:p>
            <a:pPr marL="0" indent="0" algn="just">
              <a:buNone/>
            </a:pPr>
            <a:r>
              <a:rPr lang="en-US" sz="2400" dirty="0"/>
              <a:t>This Section </a:t>
            </a:r>
            <a:r>
              <a:rPr lang="en-US" sz="2400" b="1" u="sng" dirty="0"/>
              <a:t>contributes directly</a:t>
            </a:r>
            <a:r>
              <a:rPr lang="en-US" sz="2400" dirty="0"/>
              <a:t> to the ranking criteria as outlined in the guidelines. All parts have to be filled by the applicant for such applications to be deemed as eligible.</a:t>
            </a:r>
          </a:p>
          <a:p>
            <a:endParaRPr lang="en-MT" dirty="0"/>
          </a:p>
        </p:txBody>
      </p:sp>
      <p:pic>
        <p:nvPicPr>
          <p:cNvPr id="7" name="Picture 6">
            <a:extLst>
              <a:ext uri="{FF2B5EF4-FFF2-40B4-BE49-F238E27FC236}">
                <a16:creationId xmlns:a16="http://schemas.microsoft.com/office/drawing/2014/main" id="{B5B75590-4DE9-13AC-BB2B-39293753BE2E}"/>
              </a:ext>
            </a:extLst>
          </p:cNvPr>
          <p:cNvPicPr>
            <a:picLocks noChangeAspect="1"/>
          </p:cNvPicPr>
          <p:nvPr/>
        </p:nvPicPr>
        <p:blipFill>
          <a:blip r:embed="rId2"/>
          <a:stretch>
            <a:fillRect/>
          </a:stretch>
        </p:blipFill>
        <p:spPr>
          <a:xfrm>
            <a:off x="1447849" y="1608139"/>
            <a:ext cx="8664980" cy="5176023"/>
          </a:xfrm>
          <a:prstGeom prst="rect">
            <a:avLst/>
          </a:prstGeom>
        </p:spPr>
      </p:pic>
    </p:spTree>
    <p:extLst>
      <p:ext uri="{BB962C8B-B14F-4D97-AF65-F5344CB8AC3E}">
        <p14:creationId xmlns:p14="http://schemas.microsoft.com/office/powerpoint/2010/main" val="35827635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9A1B6-7B53-9588-CD37-69A164E3B9F2}"/>
              </a:ext>
            </a:extLst>
          </p:cNvPr>
          <p:cNvSpPr>
            <a:spLocks noGrp="1"/>
          </p:cNvSpPr>
          <p:nvPr>
            <p:ph type="title"/>
          </p:nvPr>
        </p:nvSpPr>
        <p:spPr/>
        <p:txBody>
          <a:bodyPr/>
          <a:lstStyle/>
          <a:p>
            <a:endParaRPr lang="en-MT"/>
          </a:p>
        </p:txBody>
      </p:sp>
      <p:sp>
        <p:nvSpPr>
          <p:cNvPr id="3" name="Content Placeholder 2">
            <a:extLst>
              <a:ext uri="{FF2B5EF4-FFF2-40B4-BE49-F238E27FC236}">
                <a16:creationId xmlns:a16="http://schemas.microsoft.com/office/drawing/2014/main" id="{A1BA45B0-9728-94B3-9CCA-825A0B8883FC}"/>
              </a:ext>
            </a:extLst>
          </p:cNvPr>
          <p:cNvSpPr>
            <a:spLocks noGrp="1"/>
          </p:cNvSpPr>
          <p:nvPr>
            <p:ph idx="1"/>
          </p:nvPr>
        </p:nvSpPr>
        <p:spPr>
          <a:xfrm>
            <a:off x="718457" y="268967"/>
            <a:ext cx="10515600" cy="7122434"/>
          </a:xfrm>
        </p:spPr>
        <p:txBody>
          <a:bodyPr>
            <a:normAutofit fontScale="85000" lnSpcReduction="20000"/>
          </a:bodyPr>
          <a:lstStyle/>
          <a:p>
            <a:pPr algn="just"/>
            <a:r>
              <a:rPr lang="en-US" dirty="0"/>
              <a:t>Project Details: Include a description of the project idea, giving reasoning behind the investments. Include information on how the proposed actions and investments are to be carried out, and the aims and objectives of the project (10 marks).</a:t>
            </a:r>
          </a:p>
          <a:p>
            <a:pPr algn="just"/>
            <a:r>
              <a:rPr lang="en-US" dirty="0"/>
              <a:t>Needs and objectives to be addressed: Tick and describe the Contribution to Gozo’s Needs and the Contribution towards the CAP SP objectives, making reference to the LDS (20 marks).</a:t>
            </a:r>
          </a:p>
          <a:p>
            <a:pPr algn="just"/>
            <a:r>
              <a:rPr lang="en-US" dirty="0"/>
              <a:t>Indicators and Targets: Indicate the number of small-scale infrastructure interventions, number of </a:t>
            </a:r>
            <a:r>
              <a:rPr lang="en-US" dirty="0" err="1"/>
              <a:t>behavioural</a:t>
            </a:r>
            <a:r>
              <a:rPr lang="en-US" dirty="0"/>
              <a:t> change interventions, number of interventions enhancing green spaces, and number of affected locations which the project targets (5 marks).</a:t>
            </a:r>
          </a:p>
          <a:p>
            <a:pPr algn="just"/>
            <a:r>
              <a:rPr lang="en-US" dirty="0"/>
              <a:t>Innovation / Originality: Describe how the project is innovative or original within the locality where it will be undertaken (10 marks).</a:t>
            </a:r>
          </a:p>
          <a:p>
            <a:pPr algn="just"/>
            <a:r>
              <a:rPr lang="en-US" dirty="0"/>
              <a:t>Preserving the Uniqueness of Individual Localities: Explain how the project seeks to safeguard and highlight the distinct character of individual localities (5 marks).</a:t>
            </a:r>
          </a:p>
          <a:p>
            <a:pPr algn="just"/>
            <a:r>
              <a:rPr lang="en-US" dirty="0"/>
              <a:t>Social Inclusion: Describe how the project aims to bring together the community to enhance their locality (5 marks).</a:t>
            </a:r>
          </a:p>
          <a:p>
            <a:pPr algn="just"/>
            <a:r>
              <a:rPr lang="en-US" dirty="0"/>
              <a:t>Dissemination and Animation Activities: Describe how the project will be disseminated and/or promoted within the community of the locality (5 marks).</a:t>
            </a:r>
          </a:p>
          <a:p>
            <a:pPr algn="just"/>
            <a:r>
              <a:rPr lang="en-US" dirty="0" err="1"/>
              <a:t>Digitalisation</a:t>
            </a:r>
            <a:r>
              <a:rPr lang="en-US" dirty="0"/>
              <a:t>: Describe whether the project incorporates any form of </a:t>
            </a:r>
            <a:r>
              <a:rPr lang="en-US" dirty="0" err="1"/>
              <a:t>digitalisation</a:t>
            </a:r>
            <a:r>
              <a:rPr lang="en-US" dirty="0"/>
              <a:t> as part of its scope (5 marks).</a:t>
            </a:r>
          </a:p>
        </p:txBody>
      </p:sp>
    </p:spTree>
    <p:extLst>
      <p:ext uri="{BB962C8B-B14F-4D97-AF65-F5344CB8AC3E}">
        <p14:creationId xmlns:p14="http://schemas.microsoft.com/office/powerpoint/2010/main" val="12215375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3C3DA-0543-9686-6D4D-8E6BE0708CA8}"/>
              </a:ext>
            </a:extLst>
          </p:cNvPr>
          <p:cNvSpPr>
            <a:spLocks noGrp="1"/>
          </p:cNvSpPr>
          <p:nvPr>
            <p:ph type="title"/>
          </p:nvPr>
        </p:nvSpPr>
        <p:spPr/>
        <p:txBody>
          <a:bodyPr/>
          <a:lstStyle/>
          <a:p>
            <a:endParaRPr lang="en-MT"/>
          </a:p>
        </p:txBody>
      </p:sp>
      <p:sp>
        <p:nvSpPr>
          <p:cNvPr id="3" name="Content Placeholder 2">
            <a:extLst>
              <a:ext uri="{FF2B5EF4-FFF2-40B4-BE49-F238E27FC236}">
                <a16:creationId xmlns:a16="http://schemas.microsoft.com/office/drawing/2014/main" id="{FA20A020-C6D8-9E79-5578-1E4188DFD44E}"/>
              </a:ext>
            </a:extLst>
          </p:cNvPr>
          <p:cNvSpPr>
            <a:spLocks noGrp="1"/>
          </p:cNvSpPr>
          <p:nvPr>
            <p:ph idx="1"/>
          </p:nvPr>
        </p:nvSpPr>
        <p:spPr>
          <a:xfrm>
            <a:off x="838200" y="1027906"/>
            <a:ext cx="10515600" cy="5729063"/>
          </a:xfrm>
        </p:spPr>
        <p:txBody>
          <a:bodyPr>
            <a:normAutofit fontScale="77500" lnSpcReduction="20000"/>
          </a:bodyPr>
          <a:lstStyle/>
          <a:p>
            <a:pPr algn="just"/>
            <a:r>
              <a:rPr lang="en-US" dirty="0"/>
              <a:t>Readiness: Readiness refers to project proposals that are in an advanced state of preparedness, showing evidence that necessary consultations with relevant competent authorities/stakeholders have taken place. Kindly list the activities that require a planning or environmental permit, specify whether the permit application has already been obtained or submitted, and, if applicable, provide the Permit Number or Tracking Number (10 marks).</a:t>
            </a:r>
          </a:p>
          <a:p>
            <a:pPr algn="just"/>
            <a:r>
              <a:rPr lang="en-US" dirty="0"/>
              <a:t>Risks and Conditionality: Explain the risks and conditions associated with the project, and briefly provide any mitigation and/or preventive measures, as well as the actions to be taken in the event of an adverse occurrence. Include an explanation of risks related to financial management, implementation, capacity, legal compliance, logistics, and procurement(5 marks).</a:t>
            </a:r>
          </a:p>
          <a:p>
            <a:pPr algn="just"/>
            <a:r>
              <a:rPr lang="en-US" dirty="0"/>
              <a:t>Collaboration/Partnership: Partnership between entities is not a requirement but is encouraged through the award of additional marks (5 marks).</a:t>
            </a:r>
          </a:p>
          <a:p>
            <a:pPr algn="just"/>
            <a:r>
              <a:rPr lang="en-US" dirty="0"/>
              <a:t>Sustainability: Describe and demonstrate how the benefits of the project will continue to be delivered after the grant support ends and the project is completed 6 (5 marks).</a:t>
            </a:r>
          </a:p>
          <a:p>
            <a:pPr marL="0" indent="0" algn="just">
              <a:buNone/>
            </a:pPr>
            <a:endParaRPr lang="en-US" dirty="0"/>
          </a:p>
          <a:p>
            <a:pPr marL="0" indent="0" algn="just">
              <a:buNone/>
            </a:pPr>
            <a:r>
              <a:rPr lang="en-US" dirty="0"/>
              <a:t>Ten (10) Marks are awarded for clarity and sequence – based on how clearly the central purpose of the proposal is conveyed, and how effectively the supporting ideas are presented in a focused and logical sequence. Consideration is given if relevant details enhance and enrich the overall proposal.</a:t>
            </a:r>
          </a:p>
          <a:p>
            <a:pPr algn="just"/>
            <a:endParaRPr lang="en-US" dirty="0"/>
          </a:p>
          <a:p>
            <a:pPr algn="just"/>
            <a:endParaRPr lang="en-MT" dirty="0"/>
          </a:p>
          <a:p>
            <a:endParaRPr lang="en-MT" dirty="0"/>
          </a:p>
        </p:txBody>
      </p:sp>
    </p:spTree>
    <p:extLst>
      <p:ext uri="{BB962C8B-B14F-4D97-AF65-F5344CB8AC3E}">
        <p14:creationId xmlns:p14="http://schemas.microsoft.com/office/powerpoint/2010/main" val="1941328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CBF61-0A94-5DD1-DDB5-AC1DBE095A81}"/>
              </a:ext>
            </a:extLst>
          </p:cNvPr>
          <p:cNvSpPr>
            <a:spLocks noGrp="1"/>
          </p:cNvSpPr>
          <p:nvPr>
            <p:ph type="title"/>
          </p:nvPr>
        </p:nvSpPr>
        <p:spPr/>
        <p:txBody>
          <a:bodyPr/>
          <a:lstStyle/>
          <a:p>
            <a:r>
              <a:rPr lang="en-GB" dirty="0"/>
              <a:t>The Gozo Action Group Foundation</a:t>
            </a:r>
            <a:endParaRPr lang="en-MT" dirty="0"/>
          </a:p>
        </p:txBody>
      </p:sp>
      <p:sp>
        <p:nvSpPr>
          <p:cNvPr id="3" name="Content Placeholder 2">
            <a:extLst>
              <a:ext uri="{FF2B5EF4-FFF2-40B4-BE49-F238E27FC236}">
                <a16:creationId xmlns:a16="http://schemas.microsoft.com/office/drawing/2014/main" id="{C9772C7C-F59A-E1BE-07EA-6BC8C6FFEAFD}"/>
              </a:ext>
            </a:extLst>
          </p:cNvPr>
          <p:cNvSpPr>
            <a:spLocks noGrp="1"/>
          </p:cNvSpPr>
          <p:nvPr>
            <p:ph idx="1"/>
          </p:nvPr>
        </p:nvSpPr>
        <p:spPr>
          <a:xfrm>
            <a:off x="838200" y="1690687"/>
            <a:ext cx="10515600" cy="5276169"/>
          </a:xfrm>
        </p:spPr>
        <p:txBody>
          <a:bodyPr>
            <a:normAutofit/>
          </a:bodyPr>
          <a:lstStyle/>
          <a:p>
            <a:pPr algn="just"/>
            <a:r>
              <a:rPr lang="en-US" dirty="0">
                <a:solidFill>
                  <a:schemeClr val="tx2">
                    <a:lumMod val="50000"/>
                  </a:schemeClr>
                </a:solidFill>
              </a:rPr>
              <a:t>Founded in 2009, the GAGF has been able to continuously reach its aim through the ongoing opportunity of administering the EU Funded LEADER </a:t>
            </a:r>
            <a:r>
              <a:rPr lang="en-US" dirty="0" err="1">
                <a:solidFill>
                  <a:schemeClr val="tx2">
                    <a:lumMod val="50000"/>
                  </a:schemeClr>
                </a:solidFill>
              </a:rPr>
              <a:t>Programme</a:t>
            </a:r>
            <a:r>
              <a:rPr lang="en-US" dirty="0">
                <a:solidFill>
                  <a:schemeClr val="tx2">
                    <a:lumMod val="50000"/>
                  </a:schemeClr>
                </a:solidFill>
              </a:rPr>
              <a:t> in the Gozo Region. </a:t>
            </a:r>
          </a:p>
          <a:p>
            <a:pPr algn="just"/>
            <a:r>
              <a:rPr lang="en-US" dirty="0">
                <a:solidFill>
                  <a:schemeClr val="tx2">
                    <a:lumMod val="50000"/>
                  </a:schemeClr>
                </a:solidFill>
              </a:rPr>
              <a:t>The aim of the GAGF is to create more opportunities for NGOs, Local Councils, and other entities.</a:t>
            </a:r>
          </a:p>
          <a:p>
            <a:pPr algn="just"/>
            <a:r>
              <a:rPr lang="en-US" dirty="0">
                <a:solidFill>
                  <a:schemeClr val="tx2">
                    <a:lumMod val="50000"/>
                  </a:schemeClr>
                </a:solidFill>
              </a:rPr>
              <a:t>GAGF has been selected as the Local Action Group (LAG) for the </a:t>
            </a:r>
            <a:r>
              <a:rPr lang="en-US" dirty="0" err="1">
                <a:solidFill>
                  <a:schemeClr val="tx2">
                    <a:lumMod val="50000"/>
                  </a:schemeClr>
                </a:solidFill>
              </a:rPr>
              <a:t>Għawdex</a:t>
            </a:r>
            <a:r>
              <a:rPr lang="en-US" dirty="0">
                <a:solidFill>
                  <a:schemeClr val="tx2">
                    <a:lumMod val="50000"/>
                  </a:schemeClr>
                </a:solidFill>
              </a:rPr>
              <a:t> territory, to implement the LEADER </a:t>
            </a:r>
            <a:r>
              <a:rPr lang="en-US" dirty="0" err="1">
                <a:solidFill>
                  <a:schemeClr val="tx2">
                    <a:lumMod val="50000"/>
                  </a:schemeClr>
                </a:solidFill>
              </a:rPr>
              <a:t>programme</a:t>
            </a:r>
            <a:r>
              <a:rPr lang="en-US" dirty="0">
                <a:solidFill>
                  <a:schemeClr val="tx2">
                    <a:lumMod val="50000"/>
                  </a:schemeClr>
                </a:solidFill>
              </a:rPr>
              <a:t> under the Common Agricultural Policy 2023 – 2027 programming period.</a:t>
            </a:r>
            <a:endParaRPr lang="en-US" dirty="0"/>
          </a:p>
          <a:p>
            <a:endParaRPr lang="en-MT" dirty="0"/>
          </a:p>
        </p:txBody>
      </p:sp>
    </p:spTree>
    <p:extLst>
      <p:ext uri="{BB962C8B-B14F-4D97-AF65-F5344CB8AC3E}">
        <p14:creationId xmlns:p14="http://schemas.microsoft.com/office/powerpoint/2010/main" val="33299330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49570-D0E4-9BF5-2D5C-F4F62B870330}"/>
              </a:ext>
            </a:extLst>
          </p:cNvPr>
          <p:cNvSpPr>
            <a:spLocks noGrp="1"/>
          </p:cNvSpPr>
          <p:nvPr>
            <p:ph type="title"/>
          </p:nvPr>
        </p:nvSpPr>
        <p:spPr/>
        <p:txBody>
          <a:bodyPr/>
          <a:lstStyle/>
          <a:p>
            <a:endParaRPr lang="en-MT"/>
          </a:p>
        </p:txBody>
      </p:sp>
      <p:pic>
        <p:nvPicPr>
          <p:cNvPr id="4" name="Content Placeholder 3">
            <a:extLst>
              <a:ext uri="{FF2B5EF4-FFF2-40B4-BE49-F238E27FC236}">
                <a16:creationId xmlns:a16="http://schemas.microsoft.com/office/drawing/2014/main" id="{F193611B-72D4-80D4-4194-6E37FDF903EE}"/>
              </a:ext>
            </a:extLst>
          </p:cNvPr>
          <p:cNvPicPr>
            <a:picLocks noGrp="1" noChangeAspect="1"/>
          </p:cNvPicPr>
          <p:nvPr>
            <p:ph idx="1"/>
          </p:nvPr>
        </p:nvPicPr>
        <p:blipFill>
          <a:blip r:embed="rId2"/>
          <a:stretch>
            <a:fillRect/>
          </a:stretch>
        </p:blipFill>
        <p:spPr>
          <a:xfrm>
            <a:off x="1444851" y="1951036"/>
            <a:ext cx="9302298" cy="2569029"/>
          </a:xfrm>
          <a:prstGeom prst="rect">
            <a:avLst/>
          </a:prstGeom>
        </p:spPr>
      </p:pic>
    </p:spTree>
    <p:extLst>
      <p:ext uri="{BB962C8B-B14F-4D97-AF65-F5344CB8AC3E}">
        <p14:creationId xmlns:p14="http://schemas.microsoft.com/office/powerpoint/2010/main" val="4046844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C9D6E-9B2C-8E80-7609-BB7089108178}"/>
              </a:ext>
            </a:extLst>
          </p:cNvPr>
          <p:cNvSpPr>
            <a:spLocks noGrp="1"/>
          </p:cNvSpPr>
          <p:nvPr>
            <p:ph type="title"/>
          </p:nvPr>
        </p:nvSpPr>
        <p:spPr/>
        <p:txBody>
          <a:bodyPr/>
          <a:lstStyle/>
          <a:p>
            <a:endParaRPr lang="en-MT"/>
          </a:p>
        </p:txBody>
      </p:sp>
      <p:sp>
        <p:nvSpPr>
          <p:cNvPr id="3" name="Content Placeholder 2">
            <a:extLst>
              <a:ext uri="{FF2B5EF4-FFF2-40B4-BE49-F238E27FC236}">
                <a16:creationId xmlns:a16="http://schemas.microsoft.com/office/drawing/2014/main" id="{B29C64F6-6918-2F80-9514-1A996B7054F4}"/>
              </a:ext>
            </a:extLst>
          </p:cNvPr>
          <p:cNvSpPr>
            <a:spLocks noGrp="1"/>
          </p:cNvSpPr>
          <p:nvPr>
            <p:ph idx="1"/>
          </p:nvPr>
        </p:nvSpPr>
        <p:spPr>
          <a:xfrm>
            <a:off x="713015" y="1113775"/>
            <a:ext cx="10423071" cy="5624482"/>
          </a:xfrm>
        </p:spPr>
        <p:txBody>
          <a:bodyPr>
            <a:noAutofit/>
          </a:bodyPr>
          <a:lstStyle/>
          <a:p>
            <a:pPr algn="just"/>
            <a:r>
              <a:rPr lang="en-US" sz="2400" dirty="0"/>
              <a:t>Supporting Documentation: The applicant must submit the necessary relevant documentation, such as Tax Compliance Status, Audited Financial Statements, among others.</a:t>
            </a:r>
          </a:p>
          <a:p>
            <a:pPr algn="just"/>
            <a:r>
              <a:rPr lang="en-US" sz="2400" dirty="0"/>
              <a:t>Financial Standing: Applicant confirms its financial standing and ability to continue conducting activities as a going concern, and that it has sufficient financial resources to meet its own co-financing obligation.</a:t>
            </a:r>
          </a:p>
          <a:p>
            <a:pPr algn="just"/>
            <a:r>
              <a:rPr lang="en-US" sz="2400" dirty="0"/>
              <a:t>Indicative implementation timetable: Applicants provide the envisaged schedule for each investment component. </a:t>
            </a:r>
          </a:p>
          <a:p>
            <a:pPr algn="just"/>
            <a:r>
              <a:rPr lang="en-US" sz="2400" dirty="0"/>
              <a:t>De Minimis Declaration: State aid implications will arise in the case of applicants that carry out an economic activity within the meaning of Article 107 TFEU, as well as applications proposing a project involving an economic activity. The total amount of de minimis aid granted shall not exceed the amount of €300,000 over any period of three years. </a:t>
            </a:r>
          </a:p>
          <a:p>
            <a:pPr algn="just"/>
            <a:r>
              <a:rPr lang="en-US" sz="2400" dirty="0"/>
              <a:t>Declaration Form: Applicant confirms that they abide by the stipulated declarations.</a:t>
            </a:r>
            <a:endParaRPr lang="en-MT" sz="2400" dirty="0"/>
          </a:p>
        </p:txBody>
      </p:sp>
    </p:spTree>
    <p:extLst>
      <p:ext uri="{BB962C8B-B14F-4D97-AF65-F5344CB8AC3E}">
        <p14:creationId xmlns:p14="http://schemas.microsoft.com/office/powerpoint/2010/main" val="41133672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643F5C-993A-F93B-17FC-22697A40A0F4}"/>
              </a:ext>
            </a:extLst>
          </p:cNvPr>
          <p:cNvSpPr>
            <a:spLocks noGrp="1"/>
          </p:cNvSpPr>
          <p:nvPr>
            <p:ph idx="1"/>
          </p:nvPr>
        </p:nvSpPr>
        <p:spPr>
          <a:xfrm>
            <a:off x="457201" y="4186172"/>
            <a:ext cx="11005456" cy="4351338"/>
          </a:xfrm>
        </p:spPr>
        <p:txBody>
          <a:bodyPr/>
          <a:lstStyle/>
          <a:p>
            <a:pPr marL="0" indent="0" algn="just">
              <a:buNone/>
            </a:pPr>
            <a:r>
              <a:rPr lang="en-US" sz="2400" dirty="0"/>
              <a:t>Project Costs are to be completed in a separate annex (Excel sheet). The list of proposed investment components to be co-financed by the project should be inserted. The total amounts will be calculated automatically. Investment components should be amended as required. All costs must be provided in euros.</a:t>
            </a:r>
          </a:p>
          <a:p>
            <a:pPr marL="0" indent="0" algn="just">
              <a:buNone/>
            </a:pPr>
            <a:endParaRPr lang="en-US" sz="1200" dirty="0"/>
          </a:p>
          <a:p>
            <a:pPr marL="0" indent="0" algn="just">
              <a:buNone/>
            </a:pPr>
            <a:r>
              <a:rPr lang="en-US" sz="2400" dirty="0"/>
              <a:t>An indirect cost of 7% will be applied on the total eligible costs that will cover any overheads incurred by the Beneficiary.</a:t>
            </a:r>
            <a:endParaRPr lang="en-MT" dirty="0"/>
          </a:p>
        </p:txBody>
      </p:sp>
      <p:pic>
        <p:nvPicPr>
          <p:cNvPr id="9" name="Picture 8">
            <a:extLst>
              <a:ext uri="{FF2B5EF4-FFF2-40B4-BE49-F238E27FC236}">
                <a16:creationId xmlns:a16="http://schemas.microsoft.com/office/drawing/2014/main" id="{EB6DBDED-80D3-00B9-1795-95E6E10D043F}"/>
              </a:ext>
            </a:extLst>
          </p:cNvPr>
          <p:cNvPicPr>
            <a:picLocks noChangeAspect="1"/>
          </p:cNvPicPr>
          <p:nvPr/>
        </p:nvPicPr>
        <p:blipFill>
          <a:blip r:embed="rId2"/>
          <a:stretch>
            <a:fillRect/>
          </a:stretch>
        </p:blipFill>
        <p:spPr>
          <a:xfrm>
            <a:off x="1813915" y="-123797"/>
            <a:ext cx="8564170" cy="4201111"/>
          </a:xfrm>
          <a:prstGeom prst="rect">
            <a:avLst/>
          </a:prstGeom>
        </p:spPr>
      </p:pic>
    </p:spTree>
    <p:extLst>
      <p:ext uri="{BB962C8B-B14F-4D97-AF65-F5344CB8AC3E}">
        <p14:creationId xmlns:p14="http://schemas.microsoft.com/office/powerpoint/2010/main" val="26348591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E6406D-5703-0628-14BC-95C02B8664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4F5915-D47A-2A84-58FB-22409C62553F}"/>
              </a:ext>
            </a:extLst>
          </p:cNvPr>
          <p:cNvSpPr>
            <a:spLocks noGrp="1"/>
          </p:cNvSpPr>
          <p:nvPr>
            <p:ph type="title"/>
          </p:nvPr>
        </p:nvSpPr>
        <p:spPr/>
        <p:txBody>
          <a:bodyPr/>
          <a:lstStyle/>
          <a:p>
            <a:endParaRPr lang="en-MT"/>
          </a:p>
        </p:txBody>
      </p:sp>
      <p:sp>
        <p:nvSpPr>
          <p:cNvPr id="3" name="Content Placeholder 2">
            <a:extLst>
              <a:ext uri="{FF2B5EF4-FFF2-40B4-BE49-F238E27FC236}">
                <a16:creationId xmlns:a16="http://schemas.microsoft.com/office/drawing/2014/main" id="{058B0FB4-A59A-7485-51F8-14A1F0E860A9}"/>
              </a:ext>
            </a:extLst>
          </p:cNvPr>
          <p:cNvSpPr>
            <a:spLocks noGrp="1"/>
          </p:cNvSpPr>
          <p:nvPr>
            <p:ph idx="1"/>
          </p:nvPr>
        </p:nvSpPr>
        <p:spPr/>
        <p:txBody>
          <a:bodyPr/>
          <a:lstStyle/>
          <a:p>
            <a:pPr algn="just"/>
            <a:r>
              <a:rPr lang="en-US" dirty="0"/>
              <a:t>Application submissions in hard copy, whether submitted by mail, by hand or other means, will NOT be accepted.</a:t>
            </a:r>
          </a:p>
          <a:p>
            <a:pPr algn="just"/>
            <a:r>
              <a:rPr lang="en-US" dirty="0"/>
              <a:t>In cases where applicable documentation is still missing at the time of the application, the GAGF will request the applicant to rectify the situation and will allow a period of five (5) working days from the date of notification to submit the missing documentation and/or information.</a:t>
            </a:r>
          </a:p>
          <a:p>
            <a:endParaRPr lang="en-MT" dirty="0"/>
          </a:p>
        </p:txBody>
      </p:sp>
    </p:spTree>
    <p:extLst>
      <p:ext uri="{BB962C8B-B14F-4D97-AF65-F5344CB8AC3E}">
        <p14:creationId xmlns:p14="http://schemas.microsoft.com/office/powerpoint/2010/main" val="15023034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E641BD-E391-7600-D893-456E9184A5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26D6AA-DA00-40AB-64E2-F4521D4C5734}"/>
              </a:ext>
            </a:extLst>
          </p:cNvPr>
          <p:cNvSpPr>
            <a:spLocks noGrp="1"/>
          </p:cNvSpPr>
          <p:nvPr>
            <p:ph type="title"/>
          </p:nvPr>
        </p:nvSpPr>
        <p:spPr>
          <a:xfrm>
            <a:off x="924463" y="1641834"/>
            <a:ext cx="10515600" cy="997849"/>
          </a:xfrm>
        </p:spPr>
        <p:txBody>
          <a:bodyPr>
            <a:noAutofit/>
          </a:bodyPr>
          <a:lstStyle/>
          <a:p>
            <a:endParaRPr lang="en-GB" sz="2400" dirty="0">
              <a:effectLst>
                <a:outerShdw blurRad="38100" dist="38100" dir="2700000" algn="tl">
                  <a:srgbClr val="000000">
                    <a:alpha val="43137"/>
                  </a:srgbClr>
                </a:outerShdw>
              </a:effectLst>
            </a:endParaRPr>
          </a:p>
        </p:txBody>
      </p:sp>
      <p:sp>
        <p:nvSpPr>
          <p:cNvPr id="6" name="Text Placeholder 2">
            <a:extLst>
              <a:ext uri="{FF2B5EF4-FFF2-40B4-BE49-F238E27FC236}">
                <a16:creationId xmlns:a16="http://schemas.microsoft.com/office/drawing/2014/main" id="{61A183DB-81EB-67F1-D6F3-482B596B5F08}"/>
              </a:ext>
            </a:extLst>
          </p:cNvPr>
          <p:cNvSpPr txBox="1">
            <a:spLocks/>
          </p:cNvSpPr>
          <p:nvPr/>
        </p:nvSpPr>
        <p:spPr>
          <a:xfrm>
            <a:off x="924463" y="2458528"/>
            <a:ext cx="10422986" cy="26655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3800" dirty="0"/>
              <a:t>Q&amp;A</a:t>
            </a:r>
          </a:p>
        </p:txBody>
      </p:sp>
    </p:spTree>
    <p:extLst>
      <p:ext uri="{BB962C8B-B14F-4D97-AF65-F5344CB8AC3E}">
        <p14:creationId xmlns:p14="http://schemas.microsoft.com/office/powerpoint/2010/main" val="2913423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A3FBD-AF66-B390-8A08-9FC4266C2B69}"/>
              </a:ext>
            </a:extLst>
          </p:cNvPr>
          <p:cNvSpPr>
            <a:spLocks noGrp="1"/>
          </p:cNvSpPr>
          <p:nvPr>
            <p:ph type="title"/>
          </p:nvPr>
        </p:nvSpPr>
        <p:spPr/>
        <p:txBody>
          <a:bodyPr/>
          <a:lstStyle/>
          <a:p>
            <a:endParaRPr lang="en-MT"/>
          </a:p>
        </p:txBody>
      </p:sp>
      <p:sp>
        <p:nvSpPr>
          <p:cNvPr id="3" name="Content Placeholder 2">
            <a:extLst>
              <a:ext uri="{FF2B5EF4-FFF2-40B4-BE49-F238E27FC236}">
                <a16:creationId xmlns:a16="http://schemas.microsoft.com/office/drawing/2014/main" id="{F4D9B098-F615-1513-EE3D-1BC93C04FAA6}"/>
              </a:ext>
            </a:extLst>
          </p:cNvPr>
          <p:cNvSpPr>
            <a:spLocks noGrp="1"/>
          </p:cNvSpPr>
          <p:nvPr>
            <p:ph idx="1"/>
          </p:nvPr>
        </p:nvSpPr>
        <p:spPr/>
        <p:txBody>
          <a:bodyPr>
            <a:normAutofit lnSpcReduction="10000"/>
          </a:bodyPr>
          <a:lstStyle/>
          <a:p>
            <a:pPr algn="just"/>
            <a:r>
              <a:rPr lang="en-US" dirty="0">
                <a:solidFill>
                  <a:schemeClr val="tx2">
                    <a:lumMod val="50000"/>
                  </a:schemeClr>
                </a:solidFill>
              </a:rPr>
              <a:t>The GAGF is directed by a Decision Committee consisting of 7 members: 3 from the Public Sector and 4 from the Private Sector. </a:t>
            </a:r>
          </a:p>
          <a:p>
            <a:pPr algn="just"/>
            <a:endParaRPr lang="en-GB" dirty="0">
              <a:solidFill>
                <a:schemeClr val="tx2">
                  <a:lumMod val="50000"/>
                </a:schemeClr>
              </a:solidFill>
            </a:endParaRPr>
          </a:p>
          <a:p>
            <a:pPr algn="just"/>
            <a:r>
              <a:rPr lang="en-US" dirty="0"/>
              <a:t>Members from the Private Sectors:</a:t>
            </a:r>
          </a:p>
          <a:p>
            <a:pPr lvl="1" algn="just"/>
            <a:r>
              <a:rPr lang="en-US" dirty="0"/>
              <a:t>Gozo Business Chambers</a:t>
            </a:r>
          </a:p>
          <a:p>
            <a:pPr lvl="1" algn="just"/>
            <a:r>
              <a:rPr lang="en-US" dirty="0"/>
              <a:t>Gozo NGOs Associations</a:t>
            </a:r>
          </a:p>
          <a:p>
            <a:pPr lvl="1" algn="just"/>
            <a:r>
              <a:rPr lang="en-US" dirty="0"/>
              <a:t>Gozo Tourism Association</a:t>
            </a:r>
          </a:p>
          <a:p>
            <a:pPr lvl="1" algn="just"/>
            <a:r>
              <a:rPr lang="en-US" dirty="0"/>
              <a:t>Gozo Confederations of Agriculture &amp; Fisheries</a:t>
            </a:r>
          </a:p>
          <a:p>
            <a:pPr lvl="1" algn="just"/>
            <a:r>
              <a:rPr lang="en-US" dirty="0"/>
              <a:t>Others</a:t>
            </a:r>
          </a:p>
          <a:p>
            <a:pPr algn="just"/>
            <a:r>
              <a:rPr lang="en-US" dirty="0"/>
              <a:t>Members from the Public Sector</a:t>
            </a:r>
          </a:p>
          <a:p>
            <a:pPr lvl="1" algn="just"/>
            <a:r>
              <a:rPr lang="en-US" dirty="0"/>
              <a:t>All of the 14 Gozitan Local Councils</a:t>
            </a:r>
          </a:p>
          <a:p>
            <a:endParaRPr lang="en-MT" dirty="0"/>
          </a:p>
        </p:txBody>
      </p:sp>
    </p:spTree>
    <p:extLst>
      <p:ext uri="{BB962C8B-B14F-4D97-AF65-F5344CB8AC3E}">
        <p14:creationId xmlns:p14="http://schemas.microsoft.com/office/powerpoint/2010/main" val="80904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40810-E798-EA61-DBE2-44825D3D8670}"/>
              </a:ext>
            </a:extLst>
          </p:cNvPr>
          <p:cNvSpPr>
            <a:spLocks noGrp="1"/>
          </p:cNvSpPr>
          <p:nvPr>
            <p:ph type="title"/>
          </p:nvPr>
        </p:nvSpPr>
        <p:spPr/>
        <p:txBody>
          <a:bodyPr/>
          <a:lstStyle/>
          <a:p>
            <a:r>
              <a:rPr lang="en-GB" dirty="0"/>
              <a:t>History of the L.E.A.D.E.R. Programme</a:t>
            </a:r>
            <a:endParaRPr lang="en-MT" dirty="0"/>
          </a:p>
        </p:txBody>
      </p:sp>
      <p:sp>
        <p:nvSpPr>
          <p:cNvPr id="3" name="Content Placeholder 2">
            <a:extLst>
              <a:ext uri="{FF2B5EF4-FFF2-40B4-BE49-F238E27FC236}">
                <a16:creationId xmlns:a16="http://schemas.microsoft.com/office/drawing/2014/main" id="{7384BD69-27C4-7869-8B05-195312D85C25}"/>
              </a:ext>
            </a:extLst>
          </p:cNvPr>
          <p:cNvSpPr>
            <a:spLocks noGrp="1"/>
          </p:cNvSpPr>
          <p:nvPr>
            <p:ph idx="1"/>
          </p:nvPr>
        </p:nvSpPr>
        <p:spPr>
          <a:xfrm>
            <a:off x="838200" y="1477283"/>
            <a:ext cx="10515600" cy="4351338"/>
          </a:xfrm>
        </p:spPr>
        <p:txBody>
          <a:bodyPr>
            <a:noAutofit/>
          </a:bodyPr>
          <a:lstStyle/>
          <a:p>
            <a:pPr algn="just"/>
            <a:r>
              <a:rPr lang="en-US" sz="2400" dirty="0"/>
              <a:t>Established in 1991, the </a:t>
            </a:r>
            <a:r>
              <a:rPr lang="en-US" sz="2400" dirty="0" err="1"/>
              <a:t>programme</a:t>
            </a:r>
            <a:r>
              <a:rPr lang="en-US" sz="2400" dirty="0"/>
              <a:t> is financed by the European Agricultural Fund for Rural Development (EAFRD).</a:t>
            </a:r>
          </a:p>
          <a:p>
            <a:pPr algn="just"/>
            <a:r>
              <a:rPr lang="en-US" sz="2400" dirty="0"/>
              <a:t>Introduced locally in the 2007-2013 Rural Development </a:t>
            </a:r>
            <a:r>
              <a:rPr lang="en-US" sz="2400" dirty="0" err="1"/>
              <a:t>Programme</a:t>
            </a:r>
            <a:r>
              <a:rPr lang="en-US" sz="2400" dirty="0"/>
              <a:t> (RDP).</a:t>
            </a:r>
          </a:p>
          <a:p>
            <a:pPr algn="just"/>
            <a:r>
              <a:rPr lang="en-US" sz="2400" dirty="0"/>
              <a:t>Operates with a bottom-up approach which includes stakeholder from various sectors. </a:t>
            </a:r>
          </a:p>
          <a:p>
            <a:pPr algn="just"/>
            <a:r>
              <a:rPr lang="en-US" sz="2400" dirty="0"/>
              <a:t>Aims to:</a:t>
            </a:r>
          </a:p>
          <a:p>
            <a:pPr marL="742950" lvl="1" indent="-285750" algn="just">
              <a:buFont typeface="Courier New" panose="02070309020205020404" pitchFamily="49" charset="0"/>
              <a:buChar char="o"/>
            </a:pPr>
            <a:r>
              <a:rPr lang="en-US" sz="2200" dirty="0"/>
              <a:t>Support small-scale community projects</a:t>
            </a:r>
          </a:p>
          <a:p>
            <a:pPr marL="742950" lvl="1" indent="-285750" algn="just">
              <a:buFont typeface="Courier New" panose="02070309020205020404" pitchFamily="49" charset="0"/>
              <a:buChar char="o"/>
            </a:pPr>
            <a:r>
              <a:rPr lang="en-US" sz="2200" dirty="0"/>
              <a:t>Increase capacity of local rural communities and business networks</a:t>
            </a:r>
          </a:p>
          <a:p>
            <a:pPr marL="742950" lvl="1" indent="-285750" algn="just">
              <a:buFont typeface="Courier New" panose="02070309020205020404" pitchFamily="49" charset="0"/>
              <a:buChar char="o"/>
            </a:pPr>
            <a:r>
              <a:rPr lang="en-US" sz="2200" dirty="0"/>
              <a:t>Encourage innovation and cooperation to address local development objectives</a:t>
            </a:r>
          </a:p>
          <a:p>
            <a:pPr algn="just"/>
            <a:r>
              <a:rPr lang="en-US" sz="2400" dirty="0"/>
              <a:t>These aims are addressed through the Local Development Strategy and are tailored to each territory.</a:t>
            </a:r>
          </a:p>
          <a:p>
            <a:pPr algn="just"/>
            <a:r>
              <a:rPr lang="en-US" sz="2400" dirty="0"/>
              <a:t>Malta consists of 3 territories and has 3 LAG’s: GAL Majjistral Foundation, the GAL </a:t>
            </a:r>
            <a:r>
              <a:rPr lang="en-US" sz="2400" dirty="0" err="1"/>
              <a:t>Xlokk</a:t>
            </a:r>
            <a:r>
              <a:rPr lang="en-US" sz="2400" dirty="0"/>
              <a:t> Foundation and the Gozo Action Group Foundation</a:t>
            </a:r>
            <a:endParaRPr lang="en-MT" sz="2400" dirty="0"/>
          </a:p>
        </p:txBody>
      </p:sp>
    </p:spTree>
    <p:extLst>
      <p:ext uri="{BB962C8B-B14F-4D97-AF65-F5344CB8AC3E}">
        <p14:creationId xmlns:p14="http://schemas.microsoft.com/office/powerpoint/2010/main" val="3426851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91FEF-F285-30AB-8BCC-84A66E7CAD62}"/>
              </a:ext>
            </a:extLst>
          </p:cNvPr>
          <p:cNvSpPr>
            <a:spLocks noGrp="1"/>
          </p:cNvSpPr>
          <p:nvPr>
            <p:ph type="title"/>
          </p:nvPr>
        </p:nvSpPr>
        <p:spPr/>
        <p:txBody>
          <a:bodyPr/>
          <a:lstStyle/>
          <a:p>
            <a:r>
              <a:rPr lang="en-GB" dirty="0"/>
              <a:t>CAP Strategic Plan 2023-2027</a:t>
            </a:r>
            <a:endParaRPr lang="en-MT" dirty="0"/>
          </a:p>
        </p:txBody>
      </p:sp>
      <p:sp>
        <p:nvSpPr>
          <p:cNvPr id="3" name="Content Placeholder 2">
            <a:extLst>
              <a:ext uri="{FF2B5EF4-FFF2-40B4-BE49-F238E27FC236}">
                <a16:creationId xmlns:a16="http://schemas.microsoft.com/office/drawing/2014/main" id="{77BA8560-311D-A219-57FE-B37A8D89DAEC}"/>
              </a:ext>
            </a:extLst>
          </p:cNvPr>
          <p:cNvSpPr>
            <a:spLocks noGrp="1"/>
          </p:cNvSpPr>
          <p:nvPr>
            <p:ph idx="1"/>
          </p:nvPr>
        </p:nvSpPr>
        <p:spPr/>
        <p:txBody>
          <a:bodyPr/>
          <a:lstStyle/>
          <a:p>
            <a:pPr marL="0" indent="0" algn="just">
              <a:buNone/>
            </a:pPr>
            <a:r>
              <a:rPr lang="en-US" dirty="0"/>
              <a:t>Measure 1: Keeping the Culture and Traditions of Gozo Alive</a:t>
            </a:r>
          </a:p>
          <a:p>
            <a:pPr algn="just"/>
            <a:endParaRPr lang="en-US" dirty="0"/>
          </a:p>
          <a:p>
            <a:pPr marL="0" indent="0" algn="just">
              <a:buNone/>
            </a:pPr>
            <a:r>
              <a:rPr lang="en-US" dirty="0"/>
              <a:t>Aim &amp; Scope:</a:t>
            </a:r>
          </a:p>
          <a:p>
            <a:pPr marL="0" indent="0" algn="just">
              <a:buNone/>
            </a:pPr>
            <a:r>
              <a:rPr lang="en-US" dirty="0"/>
              <a:t>➢ The objective is to enable the distinctive elements of the culture and traditions of Gozo to enhance the quality of life.</a:t>
            </a:r>
          </a:p>
          <a:p>
            <a:pPr marL="0" indent="0" algn="just">
              <a:buNone/>
            </a:pPr>
            <a:r>
              <a:rPr lang="en-US" dirty="0"/>
              <a:t>➢ This measure will support actions culminating in the holding of at least one event which will feature attractions and activities spread out at different locations. </a:t>
            </a:r>
            <a:endParaRPr lang="en-MT" dirty="0"/>
          </a:p>
        </p:txBody>
      </p:sp>
    </p:spTree>
    <p:extLst>
      <p:ext uri="{BB962C8B-B14F-4D97-AF65-F5344CB8AC3E}">
        <p14:creationId xmlns:p14="http://schemas.microsoft.com/office/powerpoint/2010/main" val="93458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E44EB-C9BE-8737-DD70-B867623B241A}"/>
              </a:ext>
            </a:extLst>
          </p:cNvPr>
          <p:cNvSpPr>
            <a:spLocks noGrp="1"/>
          </p:cNvSpPr>
          <p:nvPr>
            <p:ph type="title"/>
          </p:nvPr>
        </p:nvSpPr>
        <p:spPr/>
        <p:txBody>
          <a:bodyPr/>
          <a:lstStyle/>
          <a:p>
            <a:endParaRPr lang="en-MT"/>
          </a:p>
        </p:txBody>
      </p:sp>
      <p:sp>
        <p:nvSpPr>
          <p:cNvPr id="3" name="Content Placeholder 2">
            <a:extLst>
              <a:ext uri="{FF2B5EF4-FFF2-40B4-BE49-F238E27FC236}">
                <a16:creationId xmlns:a16="http://schemas.microsoft.com/office/drawing/2014/main" id="{F8A5F6BE-89FD-4349-4A8B-CC37D76AFE2D}"/>
              </a:ext>
            </a:extLst>
          </p:cNvPr>
          <p:cNvSpPr>
            <a:spLocks noGrp="1"/>
          </p:cNvSpPr>
          <p:nvPr>
            <p:ph idx="1"/>
          </p:nvPr>
        </p:nvSpPr>
        <p:spPr/>
        <p:txBody>
          <a:bodyPr>
            <a:normAutofit lnSpcReduction="10000"/>
          </a:bodyPr>
          <a:lstStyle/>
          <a:p>
            <a:pPr marL="0" indent="0" algn="just">
              <a:buNone/>
            </a:pPr>
            <a:r>
              <a:rPr lang="en-US" dirty="0"/>
              <a:t>Measure 2: Youth entrepreneurship in Gozo: Taking Ideas to the Marketplace</a:t>
            </a:r>
          </a:p>
          <a:p>
            <a:pPr marL="0" indent="0" algn="just">
              <a:buNone/>
            </a:pPr>
            <a:endParaRPr lang="en-US" dirty="0"/>
          </a:p>
          <a:p>
            <a:pPr marL="0" indent="0" algn="just">
              <a:buNone/>
            </a:pPr>
            <a:r>
              <a:rPr lang="en-US" dirty="0"/>
              <a:t>Aim &amp; Scope: </a:t>
            </a:r>
          </a:p>
          <a:p>
            <a:pPr marL="0" indent="0" algn="just">
              <a:buNone/>
            </a:pPr>
            <a:r>
              <a:rPr lang="en-US" dirty="0"/>
              <a:t>➢ This measure will support youths and micro enterprises to develop creative business ideas which can benefit the rural society of Gozo as well as support youths who are already in a business activity but may wish to diversify, further their business or tap into other markets. ➢The aim is to aid youths with creative ideas to develop business concepts and ideas, acquire skills and knowledge, and develop information and demonstration materials.</a:t>
            </a:r>
            <a:endParaRPr lang="en-MT" dirty="0"/>
          </a:p>
        </p:txBody>
      </p:sp>
    </p:spTree>
    <p:extLst>
      <p:ext uri="{BB962C8B-B14F-4D97-AF65-F5344CB8AC3E}">
        <p14:creationId xmlns:p14="http://schemas.microsoft.com/office/powerpoint/2010/main" val="4144927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FDEEF-4CF8-63D9-1CDB-8B4A9F0850D6}"/>
              </a:ext>
            </a:extLst>
          </p:cNvPr>
          <p:cNvSpPr>
            <a:spLocks noGrp="1"/>
          </p:cNvSpPr>
          <p:nvPr>
            <p:ph type="title"/>
          </p:nvPr>
        </p:nvSpPr>
        <p:spPr/>
        <p:txBody>
          <a:bodyPr/>
          <a:lstStyle/>
          <a:p>
            <a:endParaRPr lang="en-MT"/>
          </a:p>
        </p:txBody>
      </p:sp>
      <p:sp>
        <p:nvSpPr>
          <p:cNvPr id="3" name="Content Placeholder 2">
            <a:extLst>
              <a:ext uri="{FF2B5EF4-FFF2-40B4-BE49-F238E27FC236}">
                <a16:creationId xmlns:a16="http://schemas.microsoft.com/office/drawing/2014/main" id="{E5E58A66-E97E-264B-D582-D7224067A26E}"/>
              </a:ext>
            </a:extLst>
          </p:cNvPr>
          <p:cNvSpPr>
            <a:spLocks noGrp="1"/>
          </p:cNvSpPr>
          <p:nvPr>
            <p:ph idx="1"/>
          </p:nvPr>
        </p:nvSpPr>
        <p:spPr/>
        <p:txBody>
          <a:bodyPr>
            <a:normAutofit fontScale="92500"/>
          </a:bodyPr>
          <a:lstStyle/>
          <a:p>
            <a:pPr marL="0" indent="0" algn="just">
              <a:buNone/>
            </a:pPr>
            <a:r>
              <a:rPr lang="en-US" dirty="0"/>
              <a:t>Measure 3: Empowering Communities to act as Environmental Stewards</a:t>
            </a:r>
          </a:p>
          <a:p>
            <a:pPr marL="0" indent="0" algn="just">
              <a:buNone/>
            </a:pPr>
            <a:endParaRPr lang="en-US" dirty="0"/>
          </a:p>
          <a:p>
            <a:pPr marL="0" indent="0" algn="just">
              <a:buNone/>
            </a:pPr>
            <a:r>
              <a:rPr lang="en-US" dirty="0"/>
              <a:t>Aim &amp; Scope:</a:t>
            </a:r>
          </a:p>
          <a:p>
            <a:pPr marL="0" indent="0" algn="just">
              <a:buNone/>
            </a:pPr>
            <a:r>
              <a:rPr lang="en-US" dirty="0"/>
              <a:t>➢ The general aim of this measure is to improve the quality of the environment of the Region through small-scale initiatives within the territory.</a:t>
            </a:r>
          </a:p>
          <a:p>
            <a:pPr marL="0" indent="0" algn="just">
              <a:buNone/>
            </a:pPr>
            <a:r>
              <a:rPr lang="en-US" dirty="0"/>
              <a:t>➢ This measure will enable communities to put into action small-scale plans aimed at improving the quality of life through interventions that would address water conservation, climate change, biodiversity, waste management and emissions to the environment.</a:t>
            </a:r>
          </a:p>
        </p:txBody>
      </p:sp>
    </p:spTree>
    <p:extLst>
      <p:ext uri="{BB962C8B-B14F-4D97-AF65-F5344CB8AC3E}">
        <p14:creationId xmlns:p14="http://schemas.microsoft.com/office/powerpoint/2010/main" val="1005107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6F715-24E0-CA8D-8434-2559B78F9B83}"/>
              </a:ext>
            </a:extLst>
          </p:cNvPr>
          <p:cNvSpPr>
            <a:spLocks noGrp="1"/>
          </p:cNvSpPr>
          <p:nvPr>
            <p:ph type="title"/>
          </p:nvPr>
        </p:nvSpPr>
        <p:spPr/>
        <p:txBody>
          <a:bodyPr/>
          <a:lstStyle/>
          <a:p>
            <a:endParaRPr lang="en-MT"/>
          </a:p>
        </p:txBody>
      </p:sp>
      <p:sp>
        <p:nvSpPr>
          <p:cNvPr id="3" name="Content Placeholder 2">
            <a:extLst>
              <a:ext uri="{FF2B5EF4-FFF2-40B4-BE49-F238E27FC236}">
                <a16:creationId xmlns:a16="http://schemas.microsoft.com/office/drawing/2014/main" id="{1E0B7836-A463-02D0-6A44-1EFB7FECFF25}"/>
              </a:ext>
            </a:extLst>
          </p:cNvPr>
          <p:cNvSpPr>
            <a:spLocks noGrp="1"/>
          </p:cNvSpPr>
          <p:nvPr>
            <p:ph idx="1"/>
          </p:nvPr>
        </p:nvSpPr>
        <p:spPr/>
        <p:txBody>
          <a:bodyPr>
            <a:normAutofit/>
          </a:bodyPr>
          <a:lstStyle/>
          <a:p>
            <a:pPr marL="0" indent="0" algn="just">
              <a:buNone/>
            </a:pPr>
            <a:r>
              <a:rPr lang="en-US" dirty="0"/>
              <a:t>Measure 4: Promoting Health and Sustainable Lifestyle in Gozo</a:t>
            </a:r>
          </a:p>
          <a:p>
            <a:pPr marL="0" indent="0" algn="just">
              <a:buNone/>
            </a:pPr>
            <a:endParaRPr lang="en-US" dirty="0"/>
          </a:p>
          <a:p>
            <a:pPr marL="0" indent="0" algn="just">
              <a:buNone/>
            </a:pPr>
            <a:r>
              <a:rPr lang="en-US" dirty="0"/>
              <a:t>Aim &amp; Scope:</a:t>
            </a:r>
          </a:p>
          <a:p>
            <a:pPr marL="0" indent="0" algn="just">
              <a:buNone/>
            </a:pPr>
            <a:r>
              <a:rPr lang="en-US" dirty="0"/>
              <a:t>➢ This measure can allow for the development of amenities such as open spaces, which can be enjoyed by the community for social activities, promotion of healthy diets (with an emphasis on local gastronomy) and mental well-being.</a:t>
            </a:r>
          </a:p>
          <a:p>
            <a:pPr marL="0" indent="0" algn="just">
              <a:buNone/>
            </a:pPr>
            <a:r>
              <a:rPr lang="en-US" dirty="0"/>
              <a:t>➢ Activities towards the provision of animal therapy and public safety within rural areas are also applicable under this Measure.</a:t>
            </a:r>
          </a:p>
          <a:p>
            <a:pPr marL="0" indent="0">
              <a:buNone/>
            </a:pPr>
            <a:endParaRPr lang="en-MT" dirty="0"/>
          </a:p>
        </p:txBody>
      </p:sp>
    </p:spTree>
    <p:extLst>
      <p:ext uri="{BB962C8B-B14F-4D97-AF65-F5344CB8AC3E}">
        <p14:creationId xmlns:p14="http://schemas.microsoft.com/office/powerpoint/2010/main" val="33958468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2796</TotalTime>
  <Words>2855</Words>
  <Application>Microsoft Office PowerPoint</Application>
  <PresentationFormat>Widescreen</PresentationFormat>
  <Paragraphs>170</Paragraphs>
  <Slides>34</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34</vt:i4>
      </vt:variant>
    </vt:vector>
  </HeadingPairs>
  <TitlesOfParts>
    <vt:vector size="40" baseType="lpstr">
      <vt:lpstr>Arial</vt:lpstr>
      <vt:lpstr>Calibri</vt:lpstr>
      <vt:lpstr>Calibri Light</vt:lpstr>
      <vt:lpstr>Courier New</vt:lpstr>
      <vt:lpstr>Office Theme</vt:lpstr>
      <vt:lpstr>1_Office Theme</vt:lpstr>
      <vt:lpstr> CAP Strategic Plan Measure 3 – “Empowering Communities to act as Environmental Stewards</vt:lpstr>
      <vt:lpstr>Agenda</vt:lpstr>
      <vt:lpstr>The Gozo Action Group Foundation</vt:lpstr>
      <vt:lpstr>PowerPoint Presentation</vt:lpstr>
      <vt:lpstr>History of the L.E.A.D.E.R. Programme</vt:lpstr>
      <vt:lpstr>CAP Strategic Plan 2023-2027</vt:lpstr>
      <vt:lpstr>PowerPoint Presentation</vt:lpstr>
      <vt:lpstr>PowerPoint Presentation</vt:lpstr>
      <vt:lpstr>PowerPoint Presentation</vt:lpstr>
      <vt:lpstr>Aim &amp; Scope</vt:lpstr>
      <vt:lpstr>PowerPoint Presentation</vt:lpstr>
      <vt:lpstr>Intervention Logic in terms of contribution to Gozo-Specific Needs as per LDS</vt:lpstr>
      <vt:lpstr>Intervention Logic in terms of contribution to CAP SP</vt:lpstr>
      <vt:lpstr>Eligible Beneficiaries</vt:lpstr>
      <vt:lpstr>Partnership/Collaboration</vt:lpstr>
      <vt:lpstr>PowerPoint Presentation</vt:lpstr>
      <vt:lpstr>Eligible Expenditure</vt:lpstr>
      <vt:lpstr>Non-eligible Expenditure</vt:lpstr>
      <vt:lpstr>Aid Intensity &amp; Budget Allocation</vt:lpstr>
      <vt:lpstr>Indicators and Targets</vt:lpstr>
      <vt:lpstr>Timeframes of the Measure</vt:lpstr>
      <vt:lpstr>Specific Provisions</vt:lpstr>
      <vt:lpstr>PowerPoint Presentation</vt:lpstr>
      <vt:lpstr>PowerPoint Presentation</vt:lpstr>
      <vt:lpstr>Application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GAGF</dc:creator>
  <cp:lastModifiedBy>GAGF Secretary</cp:lastModifiedBy>
  <cp:revision>8</cp:revision>
  <dcterms:created xsi:type="dcterms:W3CDTF">2025-05-05T08:08:24Z</dcterms:created>
  <dcterms:modified xsi:type="dcterms:W3CDTF">2025-05-13T09:45:51Z</dcterms:modified>
</cp:coreProperties>
</file>