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259" r:id="rId3"/>
    <p:sldId id="257" r:id="rId4"/>
    <p:sldId id="303" r:id="rId5"/>
    <p:sldId id="305" r:id="rId6"/>
    <p:sldId id="304" r:id="rId7"/>
    <p:sldId id="299" r:id="rId8"/>
    <p:sldId id="301" r:id="rId9"/>
    <p:sldId id="300" r:id="rId10"/>
    <p:sldId id="313" r:id="rId11"/>
    <p:sldId id="308" r:id="rId12"/>
    <p:sldId id="314" r:id="rId13"/>
    <p:sldId id="263" r:id="rId14"/>
    <p:sldId id="264" r:id="rId15"/>
    <p:sldId id="265" r:id="rId16"/>
    <p:sldId id="310" r:id="rId17"/>
    <p:sldId id="311" r:id="rId18"/>
    <p:sldId id="309" r:id="rId19"/>
    <p:sldId id="307" r:id="rId20"/>
    <p:sldId id="269" r:id="rId21"/>
    <p:sldId id="270" r:id="rId22"/>
    <p:sldId id="271" r:id="rId23"/>
    <p:sldId id="312" r:id="rId24"/>
    <p:sldId id="275" r:id="rId25"/>
    <p:sldId id="294" r:id="rId26"/>
    <p:sldId id="272" r:id="rId27"/>
    <p:sldId id="295" r:id="rId28"/>
  </p:sldIdLst>
  <p:sldSz cx="12192000" cy="6858000"/>
  <p:notesSz cx="6858000" cy="9144000"/>
  <p:defaultTextStyle>
    <a:defPPr>
      <a:defRPr lang="en-M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9" d="100"/>
          <a:sy n="59" d="100"/>
        </p:scale>
        <p:origin x="9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MT"/>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56B4006-AC0C-4A7B-9030-F6A8E717C6ED}" type="datetimeFigureOut">
              <a:rPr lang="en-MT" smtClean="0"/>
              <a:t>09/09/2025</a:t>
            </a:fld>
            <a:endParaRPr lang="en-MT"/>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MT"/>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MT"/>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6E69D2D-5F26-43EF-A842-5F1912828A13}" type="slidenum">
              <a:rPr lang="en-MT" smtClean="0"/>
              <a:t>‹#›</a:t>
            </a:fld>
            <a:endParaRPr lang="en-MT"/>
          </a:p>
        </p:txBody>
      </p:sp>
    </p:spTree>
    <p:extLst>
      <p:ext uri="{BB962C8B-B14F-4D97-AF65-F5344CB8AC3E}">
        <p14:creationId xmlns:p14="http://schemas.microsoft.com/office/powerpoint/2010/main" val="7738093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T"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98C5CBB-445D-4354-BD87-FAA1727ED77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848262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T"/>
          </a:p>
        </p:txBody>
      </p:sp>
      <p:sp>
        <p:nvSpPr>
          <p:cNvPr id="4" name="Slide Number Placeholder 3"/>
          <p:cNvSpPr>
            <a:spLocks noGrp="1"/>
          </p:cNvSpPr>
          <p:nvPr>
            <p:ph type="sldNum" sz="quarter" idx="5"/>
          </p:nvPr>
        </p:nvSpPr>
        <p:spPr/>
        <p:txBody>
          <a:bodyPr/>
          <a:lstStyle/>
          <a:p>
            <a:fld id="{76E69D2D-5F26-43EF-A842-5F1912828A13}" type="slidenum">
              <a:rPr lang="en-MT" smtClean="0"/>
              <a:t>2</a:t>
            </a:fld>
            <a:endParaRPr lang="en-MT"/>
          </a:p>
        </p:txBody>
      </p:sp>
    </p:spTree>
    <p:extLst>
      <p:ext uri="{BB962C8B-B14F-4D97-AF65-F5344CB8AC3E}">
        <p14:creationId xmlns:p14="http://schemas.microsoft.com/office/powerpoint/2010/main" val="8062128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MT" dirty="0"/>
          </a:p>
        </p:txBody>
      </p:sp>
      <p:sp>
        <p:nvSpPr>
          <p:cNvPr id="4" name="Slide Number Placeholder 3"/>
          <p:cNvSpPr>
            <a:spLocks noGrp="1"/>
          </p:cNvSpPr>
          <p:nvPr>
            <p:ph type="sldNum" sz="quarter" idx="5"/>
          </p:nvPr>
        </p:nvSpPr>
        <p:spPr/>
        <p:txBody>
          <a:bodyPr/>
          <a:lstStyle/>
          <a:p>
            <a:fld id="{76E69D2D-5F26-43EF-A842-5F1912828A13}" type="slidenum">
              <a:rPr lang="en-MT" smtClean="0"/>
              <a:t>14</a:t>
            </a:fld>
            <a:endParaRPr lang="en-MT"/>
          </a:p>
        </p:txBody>
      </p:sp>
    </p:spTree>
    <p:extLst>
      <p:ext uri="{BB962C8B-B14F-4D97-AF65-F5344CB8AC3E}">
        <p14:creationId xmlns:p14="http://schemas.microsoft.com/office/powerpoint/2010/main" val="39018863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5.jpeg"/><Relationship Id="rId5" Type="http://schemas.openxmlformats.org/officeDocument/2006/relationships/image" Target="../media/image4.png"/><Relationship Id="rId4" Type="http://schemas.openxmlformats.org/officeDocument/2006/relationships/image" Target="../media/image3.jpe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EC9862-AB1F-BEFF-6B23-9015CD3844C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MT"/>
          </a:p>
        </p:txBody>
      </p:sp>
      <p:sp>
        <p:nvSpPr>
          <p:cNvPr id="3" name="Subtitle 2">
            <a:extLst>
              <a:ext uri="{FF2B5EF4-FFF2-40B4-BE49-F238E27FC236}">
                <a16:creationId xmlns:a16="http://schemas.microsoft.com/office/drawing/2014/main" id="{E321F68E-7BDC-5814-B0D4-43C57C474F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MT"/>
          </a:p>
        </p:txBody>
      </p:sp>
      <p:sp>
        <p:nvSpPr>
          <p:cNvPr id="4" name="Date Placeholder 3">
            <a:extLst>
              <a:ext uri="{FF2B5EF4-FFF2-40B4-BE49-F238E27FC236}">
                <a16:creationId xmlns:a16="http://schemas.microsoft.com/office/drawing/2014/main" id="{C2838E81-1BD4-E2AA-2C0F-DB758BDDC712}"/>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5" name="Footer Placeholder 4">
            <a:extLst>
              <a:ext uri="{FF2B5EF4-FFF2-40B4-BE49-F238E27FC236}">
                <a16:creationId xmlns:a16="http://schemas.microsoft.com/office/drawing/2014/main" id="{431AFCD9-DD27-F7B5-8F12-95D16B40296E}"/>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17461A27-B3C9-F5E4-A811-D9EB8A3707C5}"/>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31658938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9E538-4F9B-BDAB-AAFF-79B10BD8B30A}"/>
              </a:ext>
            </a:extLst>
          </p:cNvPr>
          <p:cNvSpPr>
            <a:spLocks noGrp="1"/>
          </p:cNvSpPr>
          <p:nvPr>
            <p:ph type="title"/>
          </p:nvPr>
        </p:nvSpPr>
        <p:spPr/>
        <p:txBody>
          <a:bodyPr/>
          <a:lstStyle/>
          <a:p>
            <a:r>
              <a:rPr lang="en-US"/>
              <a:t>Click to edit Master title style</a:t>
            </a:r>
            <a:endParaRPr lang="en-MT"/>
          </a:p>
        </p:txBody>
      </p:sp>
      <p:sp>
        <p:nvSpPr>
          <p:cNvPr id="3" name="Content Placeholder 2">
            <a:extLst>
              <a:ext uri="{FF2B5EF4-FFF2-40B4-BE49-F238E27FC236}">
                <a16:creationId xmlns:a16="http://schemas.microsoft.com/office/drawing/2014/main" id="{501189B2-CAFA-7228-B047-C4DA906FD63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F327F866-7235-E734-B1A1-52457A9A8CC2}"/>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5" name="Footer Placeholder 4">
            <a:extLst>
              <a:ext uri="{FF2B5EF4-FFF2-40B4-BE49-F238E27FC236}">
                <a16:creationId xmlns:a16="http://schemas.microsoft.com/office/drawing/2014/main" id="{62B95953-B0AC-0126-2150-D38181A3676E}"/>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D5BC5DB2-CE9E-813A-0E04-A08D8B68EF8F}"/>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2187762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690EC-07D0-5A3D-5516-21FE4843A3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MT"/>
          </a:p>
        </p:txBody>
      </p:sp>
      <p:sp>
        <p:nvSpPr>
          <p:cNvPr id="3" name="Text Placeholder 2">
            <a:extLst>
              <a:ext uri="{FF2B5EF4-FFF2-40B4-BE49-F238E27FC236}">
                <a16:creationId xmlns:a16="http://schemas.microsoft.com/office/drawing/2014/main" id="{D2460DD2-BEF9-003F-44FD-C81E1E5F67C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6790A40-BCE6-85E3-68AD-CDD7A111040C}"/>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5" name="Footer Placeholder 4">
            <a:extLst>
              <a:ext uri="{FF2B5EF4-FFF2-40B4-BE49-F238E27FC236}">
                <a16:creationId xmlns:a16="http://schemas.microsoft.com/office/drawing/2014/main" id="{8FD5E1C7-C93D-E600-B978-1E02E02878A0}"/>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3D26C741-F904-2EEF-3364-9EE2280526D1}"/>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4683187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2C38A0-581C-1383-F22A-D085DB216E4A}"/>
              </a:ext>
            </a:extLst>
          </p:cNvPr>
          <p:cNvSpPr>
            <a:spLocks noGrp="1"/>
          </p:cNvSpPr>
          <p:nvPr>
            <p:ph type="title"/>
          </p:nvPr>
        </p:nvSpPr>
        <p:spPr/>
        <p:txBody>
          <a:bodyPr/>
          <a:lstStyle/>
          <a:p>
            <a:r>
              <a:rPr lang="en-US"/>
              <a:t>Click to edit Master title style</a:t>
            </a:r>
            <a:endParaRPr lang="en-MT"/>
          </a:p>
        </p:txBody>
      </p:sp>
      <p:sp>
        <p:nvSpPr>
          <p:cNvPr id="3" name="Content Placeholder 2">
            <a:extLst>
              <a:ext uri="{FF2B5EF4-FFF2-40B4-BE49-F238E27FC236}">
                <a16:creationId xmlns:a16="http://schemas.microsoft.com/office/drawing/2014/main" id="{CE42E1CD-E9C4-C7E2-F4D9-0E3AD0050D2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Content Placeholder 3">
            <a:extLst>
              <a:ext uri="{FF2B5EF4-FFF2-40B4-BE49-F238E27FC236}">
                <a16:creationId xmlns:a16="http://schemas.microsoft.com/office/drawing/2014/main" id="{048919EC-81AE-8EC9-8799-8C5C456F956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5" name="Date Placeholder 4">
            <a:extLst>
              <a:ext uri="{FF2B5EF4-FFF2-40B4-BE49-F238E27FC236}">
                <a16:creationId xmlns:a16="http://schemas.microsoft.com/office/drawing/2014/main" id="{B185C717-50F7-104F-5F24-76AD8B7102A2}"/>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6" name="Footer Placeholder 5">
            <a:extLst>
              <a:ext uri="{FF2B5EF4-FFF2-40B4-BE49-F238E27FC236}">
                <a16:creationId xmlns:a16="http://schemas.microsoft.com/office/drawing/2014/main" id="{BD6F9232-A167-554B-1AF7-55D25AADE927}"/>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B240F8BF-1B1B-FC76-5F67-4A5571AEC2F8}"/>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23800476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F43FBD-452C-8162-FBF7-AC4DCD9DC90E}"/>
              </a:ext>
            </a:extLst>
          </p:cNvPr>
          <p:cNvSpPr>
            <a:spLocks noGrp="1"/>
          </p:cNvSpPr>
          <p:nvPr>
            <p:ph type="title"/>
          </p:nvPr>
        </p:nvSpPr>
        <p:spPr>
          <a:xfrm>
            <a:off x="839788" y="365125"/>
            <a:ext cx="10515600" cy="1325563"/>
          </a:xfrm>
        </p:spPr>
        <p:txBody>
          <a:bodyPr/>
          <a:lstStyle/>
          <a:p>
            <a:r>
              <a:rPr lang="en-US"/>
              <a:t>Click to edit Master title style</a:t>
            </a:r>
            <a:endParaRPr lang="en-MT"/>
          </a:p>
        </p:txBody>
      </p:sp>
      <p:sp>
        <p:nvSpPr>
          <p:cNvPr id="3" name="Text Placeholder 2">
            <a:extLst>
              <a:ext uri="{FF2B5EF4-FFF2-40B4-BE49-F238E27FC236}">
                <a16:creationId xmlns:a16="http://schemas.microsoft.com/office/drawing/2014/main" id="{96B94C7F-E40B-A975-A185-B25C1BE8D777}"/>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1A6A2A-EE5C-5907-9B3E-1A9C7891EAA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5" name="Text Placeholder 4">
            <a:extLst>
              <a:ext uri="{FF2B5EF4-FFF2-40B4-BE49-F238E27FC236}">
                <a16:creationId xmlns:a16="http://schemas.microsoft.com/office/drawing/2014/main" id="{6B0B2C4D-00CD-0172-AECB-CE02D44CE4C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73735FA-3860-E904-A898-E8EBCF47956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7" name="Date Placeholder 6">
            <a:extLst>
              <a:ext uri="{FF2B5EF4-FFF2-40B4-BE49-F238E27FC236}">
                <a16:creationId xmlns:a16="http://schemas.microsoft.com/office/drawing/2014/main" id="{58AAA312-1005-982C-A2A8-0F71CD9A48A2}"/>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8" name="Footer Placeholder 7">
            <a:extLst>
              <a:ext uri="{FF2B5EF4-FFF2-40B4-BE49-F238E27FC236}">
                <a16:creationId xmlns:a16="http://schemas.microsoft.com/office/drawing/2014/main" id="{0F8D2C43-0F0E-E1C7-E995-E8A6F4C94B62}"/>
              </a:ext>
            </a:extLst>
          </p:cNvPr>
          <p:cNvSpPr>
            <a:spLocks noGrp="1"/>
          </p:cNvSpPr>
          <p:nvPr>
            <p:ph type="ftr" sz="quarter" idx="11"/>
          </p:nvPr>
        </p:nvSpPr>
        <p:spPr/>
        <p:txBody>
          <a:bodyPr/>
          <a:lstStyle/>
          <a:p>
            <a:endParaRPr lang="en-MT"/>
          </a:p>
        </p:txBody>
      </p:sp>
      <p:sp>
        <p:nvSpPr>
          <p:cNvPr id="9" name="Slide Number Placeholder 8">
            <a:extLst>
              <a:ext uri="{FF2B5EF4-FFF2-40B4-BE49-F238E27FC236}">
                <a16:creationId xmlns:a16="http://schemas.microsoft.com/office/drawing/2014/main" id="{89F6AE6D-E29C-5028-3A94-72A3EA898348}"/>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34768386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E68E-6868-F2E8-AAE4-C7BA25C8A925}"/>
              </a:ext>
            </a:extLst>
          </p:cNvPr>
          <p:cNvSpPr>
            <a:spLocks noGrp="1"/>
          </p:cNvSpPr>
          <p:nvPr>
            <p:ph type="title"/>
          </p:nvPr>
        </p:nvSpPr>
        <p:spPr/>
        <p:txBody>
          <a:bodyPr/>
          <a:lstStyle/>
          <a:p>
            <a:r>
              <a:rPr lang="en-US"/>
              <a:t>Click to edit Master title style</a:t>
            </a:r>
            <a:endParaRPr lang="en-MT"/>
          </a:p>
        </p:txBody>
      </p:sp>
      <p:sp>
        <p:nvSpPr>
          <p:cNvPr id="3" name="Date Placeholder 2">
            <a:extLst>
              <a:ext uri="{FF2B5EF4-FFF2-40B4-BE49-F238E27FC236}">
                <a16:creationId xmlns:a16="http://schemas.microsoft.com/office/drawing/2014/main" id="{501A7CA6-7E1C-9E18-810B-F841C05251A3}"/>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4" name="Footer Placeholder 3">
            <a:extLst>
              <a:ext uri="{FF2B5EF4-FFF2-40B4-BE49-F238E27FC236}">
                <a16:creationId xmlns:a16="http://schemas.microsoft.com/office/drawing/2014/main" id="{9D2CD166-452F-9822-CBF7-307C9900CF5D}"/>
              </a:ext>
            </a:extLst>
          </p:cNvPr>
          <p:cNvSpPr>
            <a:spLocks noGrp="1"/>
          </p:cNvSpPr>
          <p:nvPr>
            <p:ph type="ftr" sz="quarter" idx="11"/>
          </p:nvPr>
        </p:nvSpPr>
        <p:spPr/>
        <p:txBody>
          <a:bodyPr/>
          <a:lstStyle/>
          <a:p>
            <a:endParaRPr lang="en-MT"/>
          </a:p>
        </p:txBody>
      </p:sp>
      <p:sp>
        <p:nvSpPr>
          <p:cNvPr id="5" name="Slide Number Placeholder 4">
            <a:extLst>
              <a:ext uri="{FF2B5EF4-FFF2-40B4-BE49-F238E27FC236}">
                <a16:creationId xmlns:a16="http://schemas.microsoft.com/office/drawing/2014/main" id="{82B9ACE6-CA8D-877E-07B8-89F378FE6B64}"/>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16617256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E78A450-3C49-6343-6D8C-EDF926F63F7E}"/>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3" name="Footer Placeholder 2">
            <a:extLst>
              <a:ext uri="{FF2B5EF4-FFF2-40B4-BE49-F238E27FC236}">
                <a16:creationId xmlns:a16="http://schemas.microsoft.com/office/drawing/2014/main" id="{1E9B1EFD-EF72-ED0A-6A48-76D49606BA85}"/>
              </a:ext>
            </a:extLst>
          </p:cNvPr>
          <p:cNvSpPr>
            <a:spLocks noGrp="1"/>
          </p:cNvSpPr>
          <p:nvPr>
            <p:ph type="ftr" sz="quarter" idx="11"/>
          </p:nvPr>
        </p:nvSpPr>
        <p:spPr/>
        <p:txBody>
          <a:bodyPr/>
          <a:lstStyle/>
          <a:p>
            <a:endParaRPr lang="en-MT"/>
          </a:p>
        </p:txBody>
      </p:sp>
      <p:sp>
        <p:nvSpPr>
          <p:cNvPr id="4" name="Slide Number Placeholder 3">
            <a:extLst>
              <a:ext uri="{FF2B5EF4-FFF2-40B4-BE49-F238E27FC236}">
                <a16:creationId xmlns:a16="http://schemas.microsoft.com/office/drawing/2014/main" id="{48206FE4-AE11-EBD6-EB59-204675840C07}"/>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302004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FF8596-539A-FE4D-2FC5-061B25F93F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T"/>
          </a:p>
        </p:txBody>
      </p:sp>
      <p:sp>
        <p:nvSpPr>
          <p:cNvPr id="3" name="Content Placeholder 2">
            <a:extLst>
              <a:ext uri="{FF2B5EF4-FFF2-40B4-BE49-F238E27FC236}">
                <a16:creationId xmlns:a16="http://schemas.microsoft.com/office/drawing/2014/main" id="{186B5444-91C8-2FE9-8054-0D52F1CF06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Text Placeholder 3">
            <a:extLst>
              <a:ext uri="{FF2B5EF4-FFF2-40B4-BE49-F238E27FC236}">
                <a16:creationId xmlns:a16="http://schemas.microsoft.com/office/drawing/2014/main" id="{256EC9BC-F42E-1BE5-5033-44277BD0A9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7C400AE-048A-9995-9E97-74597E4A4B19}"/>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6" name="Footer Placeholder 5">
            <a:extLst>
              <a:ext uri="{FF2B5EF4-FFF2-40B4-BE49-F238E27FC236}">
                <a16:creationId xmlns:a16="http://schemas.microsoft.com/office/drawing/2014/main" id="{28D8C771-19FD-18F7-7D3F-CC4A078B9CE2}"/>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E5F334CB-B8B9-C81B-4975-6A7FB035E5DD}"/>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18512194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7AAF4-E69C-BF7F-1E5B-A9FE696D26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MT"/>
          </a:p>
        </p:txBody>
      </p:sp>
      <p:sp>
        <p:nvSpPr>
          <p:cNvPr id="3" name="Picture Placeholder 2">
            <a:extLst>
              <a:ext uri="{FF2B5EF4-FFF2-40B4-BE49-F238E27FC236}">
                <a16:creationId xmlns:a16="http://schemas.microsoft.com/office/drawing/2014/main" id="{14D85655-FEAE-BA44-F4EB-6AA1FCACBF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MT"/>
          </a:p>
        </p:txBody>
      </p:sp>
      <p:sp>
        <p:nvSpPr>
          <p:cNvPr id="4" name="Text Placeholder 3">
            <a:extLst>
              <a:ext uri="{FF2B5EF4-FFF2-40B4-BE49-F238E27FC236}">
                <a16:creationId xmlns:a16="http://schemas.microsoft.com/office/drawing/2014/main" id="{11277003-16EE-F710-264A-4015A160F7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91C016-0CF6-D11D-75F2-8B6F37B1D6A7}"/>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6" name="Footer Placeholder 5">
            <a:extLst>
              <a:ext uri="{FF2B5EF4-FFF2-40B4-BE49-F238E27FC236}">
                <a16:creationId xmlns:a16="http://schemas.microsoft.com/office/drawing/2014/main" id="{70D9BE48-358D-12A4-05EE-19D9A67410A7}"/>
              </a:ext>
            </a:extLst>
          </p:cNvPr>
          <p:cNvSpPr>
            <a:spLocks noGrp="1"/>
          </p:cNvSpPr>
          <p:nvPr>
            <p:ph type="ftr" sz="quarter" idx="11"/>
          </p:nvPr>
        </p:nvSpPr>
        <p:spPr/>
        <p:txBody>
          <a:bodyPr/>
          <a:lstStyle/>
          <a:p>
            <a:endParaRPr lang="en-MT"/>
          </a:p>
        </p:txBody>
      </p:sp>
      <p:sp>
        <p:nvSpPr>
          <p:cNvPr id="7" name="Slide Number Placeholder 6">
            <a:extLst>
              <a:ext uri="{FF2B5EF4-FFF2-40B4-BE49-F238E27FC236}">
                <a16:creationId xmlns:a16="http://schemas.microsoft.com/office/drawing/2014/main" id="{F764A07F-7A75-F142-BDB1-C4DC4C1B1CCB}"/>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3873340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F30C8-A62F-29BC-B576-3FB90B603ABA}"/>
              </a:ext>
            </a:extLst>
          </p:cNvPr>
          <p:cNvSpPr>
            <a:spLocks noGrp="1"/>
          </p:cNvSpPr>
          <p:nvPr>
            <p:ph type="title"/>
          </p:nvPr>
        </p:nvSpPr>
        <p:spPr/>
        <p:txBody>
          <a:bodyPr/>
          <a:lstStyle/>
          <a:p>
            <a:r>
              <a:rPr lang="en-US"/>
              <a:t>Click to edit Master title style</a:t>
            </a:r>
            <a:endParaRPr lang="en-MT"/>
          </a:p>
        </p:txBody>
      </p:sp>
      <p:sp>
        <p:nvSpPr>
          <p:cNvPr id="3" name="Vertical Text Placeholder 2">
            <a:extLst>
              <a:ext uri="{FF2B5EF4-FFF2-40B4-BE49-F238E27FC236}">
                <a16:creationId xmlns:a16="http://schemas.microsoft.com/office/drawing/2014/main" id="{1AE314D0-19F9-F9BC-847F-313F95BD726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0F318357-E18E-125B-F59A-1C46E7884126}"/>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5" name="Footer Placeholder 4">
            <a:extLst>
              <a:ext uri="{FF2B5EF4-FFF2-40B4-BE49-F238E27FC236}">
                <a16:creationId xmlns:a16="http://schemas.microsoft.com/office/drawing/2014/main" id="{61A468C8-2423-6346-2389-4AFD62E8B676}"/>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4B00BC99-4239-4CDF-2C63-EDA3CCAAB221}"/>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3888264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ABF120F-D64B-CC15-29D6-C7EE5DA165B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MT"/>
          </a:p>
        </p:txBody>
      </p:sp>
      <p:sp>
        <p:nvSpPr>
          <p:cNvPr id="3" name="Vertical Text Placeholder 2">
            <a:extLst>
              <a:ext uri="{FF2B5EF4-FFF2-40B4-BE49-F238E27FC236}">
                <a16:creationId xmlns:a16="http://schemas.microsoft.com/office/drawing/2014/main" id="{0128BE3D-F3F6-10A5-5AFB-12E24B3C9CD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59DA4B50-D4DA-FD84-8D22-50BFE1DE12B2}"/>
              </a:ext>
            </a:extLst>
          </p:cNvPr>
          <p:cNvSpPr>
            <a:spLocks noGrp="1"/>
          </p:cNvSpPr>
          <p:nvPr>
            <p:ph type="dt" sz="half" idx="10"/>
          </p:nvPr>
        </p:nvSpPr>
        <p:spPr/>
        <p:txBody>
          <a:bodyPr/>
          <a:lstStyle/>
          <a:p>
            <a:fld id="{4B2348C6-E642-485F-908D-993C1AC2CB44}" type="datetimeFigureOut">
              <a:rPr lang="en-MT" smtClean="0"/>
              <a:t>09/09/2025</a:t>
            </a:fld>
            <a:endParaRPr lang="en-MT"/>
          </a:p>
        </p:txBody>
      </p:sp>
      <p:sp>
        <p:nvSpPr>
          <p:cNvPr id="5" name="Footer Placeholder 4">
            <a:extLst>
              <a:ext uri="{FF2B5EF4-FFF2-40B4-BE49-F238E27FC236}">
                <a16:creationId xmlns:a16="http://schemas.microsoft.com/office/drawing/2014/main" id="{BDA39CCD-E178-8316-265D-E446BCDBE4D7}"/>
              </a:ext>
            </a:extLst>
          </p:cNvPr>
          <p:cNvSpPr>
            <a:spLocks noGrp="1"/>
          </p:cNvSpPr>
          <p:nvPr>
            <p:ph type="ftr" sz="quarter" idx="11"/>
          </p:nvPr>
        </p:nvSpPr>
        <p:spPr/>
        <p:txBody>
          <a:bodyPr/>
          <a:lstStyle/>
          <a:p>
            <a:endParaRPr lang="en-MT"/>
          </a:p>
        </p:txBody>
      </p:sp>
      <p:sp>
        <p:nvSpPr>
          <p:cNvPr id="6" name="Slide Number Placeholder 5">
            <a:extLst>
              <a:ext uri="{FF2B5EF4-FFF2-40B4-BE49-F238E27FC236}">
                <a16:creationId xmlns:a16="http://schemas.microsoft.com/office/drawing/2014/main" id="{78DB743F-455C-D1FD-56A0-07ED68F69847}"/>
              </a:ext>
            </a:extLst>
          </p:cNvPr>
          <p:cNvSpPr>
            <a:spLocks noGrp="1"/>
          </p:cNvSpPr>
          <p:nvPr>
            <p:ph type="sldNum" sz="quarter" idx="12"/>
          </p:nvPr>
        </p:nvSpPr>
        <p:spPr/>
        <p:txBody>
          <a:bodyPr/>
          <a:lstStyle/>
          <a:p>
            <a:fld id="{8B9E5FB2-1BCC-42E6-BF97-6D257DA78D2F}" type="slidenum">
              <a:rPr lang="en-MT" smtClean="0"/>
              <a:t>‹#›</a:t>
            </a:fld>
            <a:endParaRPr lang="en-MT"/>
          </a:p>
        </p:txBody>
      </p:sp>
    </p:spTree>
    <p:extLst>
      <p:ext uri="{BB962C8B-B14F-4D97-AF65-F5344CB8AC3E}">
        <p14:creationId xmlns:p14="http://schemas.microsoft.com/office/powerpoint/2010/main" val="29850464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8" name="Picture 7" descr="A black and white logo&#10;&#10;Description automatically generated">
            <a:extLst>
              <a:ext uri="{FF2B5EF4-FFF2-40B4-BE49-F238E27FC236}">
                <a16:creationId xmlns:a16="http://schemas.microsoft.com/office/drawing/2014/main" id="{6312816C-3533-0AC7-FBD3-0AAC8E641CB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136525"/>
            <a:ext cx="2124456" cy="1530350"/>
          </a:xfrm>
          <a:prstGeom prst="rect">
            <a:avLst/>
          </a:prstGeom>
        </p:spPr>
      </p:pic>
      <p:pic>
        <p:nvPicPr>
          <p:cNvPr id="10" name="Picture 9" descr="A logo with a green cross&#10;&#10;Description automatically generated">
            <a:extLst>
              <a:ext uri="{FF2B5EF4-FFF2-40B4-BE49-F238E27FC236}">
                <a16:creationId xmlns:a16="http://schemas.microsoft.com/office/drawing/2014/main" id="{04C05A16-08A7-3081-873E-701CFE6BF38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9748836" y="136525"/>
            <a:ext cx="1604963" cy="1370787"/>
          </a:xfrm>
          <a:prstGeom prst="rect">
            <a:avLst/>
          </a:prstGeom>
        </p:spPr>
      </p:pic>
      <p:pic>
        <p:nvPicPr>
          <p:cNvPr id="12" name="Picture 11" descr="A logo with a yellow circle and a white circle with a yellow flower&#10;&#10;Description automatically generated">
            <a:extLst>
              <a:ext uri="{FF2B5EF4-FFF2-40B4-BE49-F238E27FC236}">
                <a16:creationId xmlns:a16="http://schemas.microsoft.com/office/drawing/2014/main" id="{DE673382-4835-A557-1F0C-6CE669D6CE94}"/>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03081" y="429133"/>
            <a:ext cx="985838" cy="985838"/>
          </a:xfrm>
          <a:prstGeom prst="rect">
            <a:avLst/>
          </a:prstGeom>
        </p:spPr>
      </p:pic>
      <p:pic>
        <p:nvPicPr>
          <p:cNvPr id="16" name="Picture 15" descr="A logo with red and green letters&#10;&#10;Description automatically generated">
            <a:extLst>
              <a:ext uri="{FF2B5EF4-FFF2-40B4-BE49-F238E27FC236}">
                <a16:creationId xmlns:a16="http://schemas.microsoft.com/office/drawing/2014/main" id="{D0D44592-6999-2E4D-E7AC-535C4CA8B0AB}"/>
              </a:ext>
            </a:extLst>
          </p:cNvPr>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9870849" y="5842125"/>
            <a:ext cx="1360935" cy="879350"/>
          </a:xfrm>
          <a:prstGeom prst="rect">
            <a:avLst/>
          </a:prstGeom>
        </p:spPr>
      </p:pic>
      <p:pic>
        <p:nvPicPr>
          <p:cNvPr id="9" name="Picture 8">
            <a:extLst>
              <a:ext uri="{FF2B5EF4-FFF2-40B4-BE49-F238E27FC236}">
                <a16:creationId xmlns:a16="http://schemas.microsoft.com/office/drawing/2014/main" id="{A8B388CE-E2C5-0DA3-50E9-3F16606A1B5C}"/>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94596" y="5823062"/>
            <a:ext cx="1105832" cy="917476"/>
          </a:xfrm>
          <a:prstGeom prst="rect">
            <a:avLst/>
          </a:prstGeom>
        </p:spPr>
      </p:pic>
      <p:sp>
        <p:nvSpPr>
          <p:cNvPr id="17" name="Date Placeholder 16">
            <a:extLst>
              <a:ext uri="{FF2B5EF4-FFF2-40B4-BE49-F238E27FC236}">
                <a16:creationId xmlns:a16="http://schemas.microsoft.com/office/drawing/2014/main" id="{1EA4CB6F-8E35-1C92-C93D-4FE502ECA0BF}"/>
              </a:ext>
            </a:extLst>
          </p:cNvPr>
          <p:cNvSpPr>
            <a:spLocks noGrp="1"/>
          </p:cNvSpPr>
          <p:nvPr>
            <p:ph type="dt" sz="half" idx="10"/>
          </p:nvPr>
        </p:nvSpPr>
        <p:spPr/>
        <p:txBody>
          <a:bodyPr/>
          <a:lstStyle/>
          <a:p>
            <a:fld id="{B468E8CA-DD07-4FE9-9747-0D3CAA8E8FEA}" type="datetimeFigureOut">
              <a:rPr lang="en-GB" smtClean="0"/>
              <a:t>09/09/2025</a:t>
            </a:fld>
            <a:endParaRPr lang="en-GB"/>
          </a:p>
        </p:txBody>
      </p:sp>
      <p:sp>
        <p:nvSpPr>
          <p:cNvPr id="18" name="Footer Placeholder 17">
            <a:extLst>
              <a:ext uri="{FF2B5EF4-FFF2-40B4-BE49-F238E27FC236}">
                <a16:creationId xmlns:a16="http://schemas.microsoft.com/office/drawing/2014/main" id="{952E99A8-4A27-B136-11A7-0D8610D5E0CD}"/>
              </a:ext>
            </a:extLst>
          </p:cNvPr>
          <p:cNvSpPr>
            <a:spLocks noGrp="1"/>
          </p:cNvSpPr>
          <p:nvPr>
            <p:ph type="ftr" sz="quarter" idx="11"/>
          </p:nvPr>
        </p:nvSpPr>
        <p:spPr/>
        <p:txBody>
          <a:bodyPr/>
          <a:lstStyle/>
          <a:p>
            <a:endParaRPr lang="en-GB"/>
          </a:p>
        </p:txBody>
      </p:sp>
      <p:sp>
        <p:nvSpPr>
          <p:cNvPr id="19" name="Slide Number Placeholder 18">
            <a:extLst>
              <a:ext uri="{FF2B5EF4-FFF2-40B4-BE49-F238E27FC236}">
                <a16:creationId xmlns:a16="http://schemas.microsoft.com/office/drawing/2014/main" id="{77778A43-C84D-B1C4-FC6B-26B28A0A12EE}"/>
              </a:ext>
            </a:extLst>
          </p:cNvPr>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3318188785"/>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68E8CA-DD07-4FE9-9747-0D3CAA8E8FEA}"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277633912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68E8CA-DD07-4FE9-9747-0D3CAA8E8FEA}"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15313687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68E8CA-DD07-4FE9-9747-0D3CAA8E8FEA}" type="datetimeFigureOut">
              <a:rPr lang="en-GB" smtClean="0"/>
              <a:t>09/09/2025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6355127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68E8CA-DD07-4FE9-9747-0D3CAA8E8FEA}" type="datetimeFigureOut">
              <a:rPr lang="en-GB" smtClean="0"/>
              <a:t>09/09/2025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41833538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468E8CA-DD07-4FE9-9747-0D3CAA8E8FEA}" type="datetimeFigureOut">
              <a:rPr lang="en-GB" smtClean="0"/>
              <a:t>09/09/2025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E03C938-76D2-4FAF-AC62-E0F0149AE8B8}" type="slidenum">
              <a:rPr lang="en-GB" smtClean="0"/>
              <a:t>‹#›</a:t>
            </a:fld>
            <a:endParaRPr lang="en-GB"/>
          </a:p>
        </p:txBody>
      </p:sp>
      <p:sp>
        <p:nvSpPr>
          <p:cNvPr id="12" name="Title 11">
            <a:extLst>
              <a:ext uri="{FF2B5EF4-FFF2-40B4-BE49-F238E27FC236}">
                <a16:creationId xmlns:a16="http://schemas.microsoft.com/office/drawing/2014/main" id="{6420125B-0412-A8CE-E087-5C8F909F7884}"/>
              </a:ext>
            </a:extLst>
          </p:cNvPr>
          <p:cNvSpPr>
            <a:spLocks noGrp="1"/>
          </p:cNvSpPr>
          <p:nvPr>
            <p:ph type="title"/>
          </p:nvPr>
        </p:nvSpPr>
        <p:spPr/>
        <p:txBody>
          <a:bodyPr/>
          <a:lstStyle/>
          <a:p>
            <a:r>
              <a:rPr lang="en-US" dirty="0"/>
              <a:t>Click to edit Master title style</a:t>
            </a:r>
            <a:endParaRPr lang="en-MT" dirty="0"/>
          </a:p>
        </p:txBody>
      </p:sp>
    </p:spTree>
    <p:extLst>
      <p:ext uri="{BB962C8B-B14F-4D97-AF65-F5344CB8AC3E}">
        <p14:creationId xmlns:p14="http://schemas.microsoft.com/office/powerpoint/2010/main" val="285269741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68E8CA-DD07-4FE9-9747-0D3CAA8E8FEA}" type="datetimeFigureOut">
              <a:rPr lang="en-GB" smtClean="0"/>
              <a:t>09/09/2025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17378868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68E8CA-DD07-4FE9-9747-0D3CAA8E8FEA}" type="datetimeFigureOut">
              <a:rPr lang="en-GB" smtClean="0"/>
              <a:t>09/09/2025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100809529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468E8CA-DD07-4FE9-9747-0D3CAA8E8FEA}" type="datetimeFigureOut">
              <a:rPr lang="en-GB" smtClean="0"/>
              <a:t>09/09/2025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9455996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68E8CA-DD07-4FE9-9747-0D3CAA8E8FEA}"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233655380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68E8CA-DD07-4FE9-9747-0D3CAA8E8FEA}" type="datetimeFigureOut">
              <a:rPr lang="en-GB" smtClean="0"/>
              <a:t>09/09/2025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E03C938-76D2-4FAF-AC62-E0F0149AE8B8}" type="slidenum">
              <a:rPr lang="en-GB" smtClean="0"/>
              <a:t>‹#›</a:t>
            </a:fld>
            <a:endParaRPr lang="en-GB"/>
          </a:p>
        </p:txBody>
      </p:sp>
    </p:spTree>
    <p:extLst>
      <p:ext uri="{BB962C8B-B14F-4D97-AF65-F5344CB8AC3E}">
        <p14:creationId xmlns:p14="http://schemas.microsoft.com/office/powerpoint/2010/main" val="3095588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lumMod val="102000"/>
              </a:schemeClr>
            </a:gs>
            <a:gs pos="50000">
              <a:schemeClr val="bg2">
                <a:tint val="98000"/>
                <a:satMod val="130000"/>
                <a:shade val="90000"/>
                <a:lumMod val="103000"/>
              </a:schemeClr>
            </a:gs>
            <a:gs pos="100000">
              <a:schemeClr val="bg2">
                <a:shade val="63000"/>
                <a:satMod val="12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514D16F-8153-ACAA-DF2D-CB0493CBFCB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MT"/>
          </a:p>
        </p:txBody>
      </p:sp>
      <p:sp>
        <p:nvSpPr>
          <p:cNvPr id="3" name="Text Placeholder 2">
            <a:extLst>
              <a:ext uri="{FF2B5EF4-FFF2-40B4-BE49-F238E27FC236}">
                <a16:creationId xmlns:a16="http://schemas.microsoft.com/office/drawing/2014/main" id="{996DAB53-0A56-5145-271D-0C77EC012D9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MT"/>
          </a:p>
        </p:txBody>
      </p:sp>
      <p:sp>
        <p:nvSpPr>
          <p:cNvPr id="4" name="Date Placeholder 3">
            <a:extLst>
              <a:ext uri="{FF2B5EF4-FFF2-40B4-BE49-F238E27FC236}">
                <a16:creationId xmlns:a16="http://schemas.microsoft.com/office/drawing/2014/main" id="{8586CD8C-92B0-CE67-29F3-D76F5660C61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B2348C6-E642-485F-908D-993C1AC2CB44}" type="datetimeFigureOut">
              <a:rPr lang="en-MT" smtClean="0"/>
              <a:t>09/09/2025</a:t>
            </a:fld>
            <a:endParaRPr lang="en-MT"/>
          </a:p>
        </p:txBody>
      </p:sp>
      <p:sp>
        <p:nvSpPr>
          <p:cNvPr id="5" name="Footer Placeholder 4">
            <a:extLst>
              <a:ext uri="{FF2B5EF4-FFF2-40B4-BE49-F238E27FC236}">
                <a16:creationId xmlns:a16="http://schemas.microsoft.com/office/drawing/2014/main" id="{848AAD16-AD97-2353-FD7D-D4EE2239BCF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MT"/>
          </a:p>
        </p:txBody>
      </p:sp>
      <p:sp>
        <p:nvSpPr>
          <p:cNvPr id="6" name="Slide Number Placeholder 5">
            <a:extLst>
              <a:ext uri="{FF2B5EF4-FFF2-40B4-BE49-F238E27FC236}">
                <a16:creationId xmlns:a16="http://schemas.microsoft.com/office/drawing/2014/main" id="{7E3F2C1E-DDC9-C7DD-7613-360627F5064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9E5FB2-1BCC-42E6-BF97-6D257DA78D2F}" type="slidenum">
              <a:rPr lang="en-MT" smtClean="0"/>
              <a:t>‹#›</a:t>
            </a:fld>
            <a:endParaRPr lang="en-MT"/>
          </a:p>
        </p:txBody>
      </p:sp>
    </p:spTree>
    <p:extLst>
      <p:ext uri="{BB962C8B-B14F-4D97-AF65-F5344CB8AC3E}">
        <p14:creationId xmlns:p14="http://schemas.microsoft.com/office/powerpoint/2010/main" val="4183524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M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bg2">
                <a:tint val="93000"/>
                <a:satMod val="150000"/>
                <a:shade val="98000"/>
                <a:lumMod val="102000"/>
              </a:schemeClr>
            </a:gs>
            <a:gs pos="50000">
              <a:schemeClr val="bg2">
                <a:tint val="98000"/>
                <a:satMod val="130000"/>
                <a:shade val="90000"/>
                <a:lumMod val="103000"/>
              </a:schemeClr>
            </a:gs>
            <a:gs pos="100000">
              <a:schemeClr val="bg2">
                <a:shade val="63000"/>
                <a:satMod val="120000"/>
              </a:schemeClr>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68E8CA-DD07-4FE9-9747-0D3CAA8E8FEA}" type="datetimeFigureOut">
              <a:rPr lang="en-GB" smtClean="0"/>
              <a:t>09/09/2025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E03C938-76D2-4FAF-AC62-E0F0149AE8B8}" type="slidenum">
              <a:rPr lang="en-GB" smtClean="0"/>
              <a:t>‹#›</a:t>
            </a:fld>
            <a:endParaRPr lang="en-GB"/>
          </a:p>
        </p:txBody>
      </p:sp>
    </p:spTree>
    <p:extLst>
      <p:ext uri="{BB962C8B-B14F-4D97-AF65-F5344CB8AC3E}">
        <p14:creationId xmlns:p14="http://schemas.microsoft.com/office/powerpoint/2010/main" val="30750788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leadergozo.eu/"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593417"/>
            <a:ext cx="9144000" cy="2387600"/>
          </a:xfrm>
        </p:spPr>
        <p:txBody>
          <a:bodyPr>
            <a:normAutofit fontScale="90000"/>
          </a:bodyPr>
          <a:lstStyle/>
          <a:p>
            <a:br>
              <a:rPr lang="en-GB" dirty="0"/>
            </a:br>
            <a:r>
              <a:rPr lang="en-GB" dirty="0"/>
              <a:t>CAP Strategic Plan Measure 1 – “Keeping the Culture and Traditions of Gozo Alive”</a:t>
            </a:r>
          </a:p>
        </p:txBody>
      </p:sp>
      <p:sp>
        <p:nvSpPr>
          <p:cNvPr id="3" name="Subtitle 2"/>
          <p:cNvSpPr>
            <a:spLocks noGrp="1"/>
          </p:cNvSpPr>
          <p:nvPr>
            <p:ph type="subTitle" idx="1"/>
          </p:nvPr>
        </p:nvSpPr>
        <p:spPr>
          <a:xfrm>
            <a:off x="1524000" y="4146984"/>
            <a:ext cx="9144000" cy="1655762"/>
          </a:xfrm>
        </p:spPr>
        <p:txBody>
          <a:bodyPr/>
          <a:lstStyle/>
          <a:p>
            <a:r>
              <a:rPr lang="en-GB" dirty="0"/>
              <a:t>09/09/2025</a:t>
            </a:r>
          </a:p>
        </p:txBody>
      </p:sp>
    </p:spTree>
    <p:extLst>
      <p:ext uri="{BB962C8B-B14F-4D97-AF65-F5344CB8AC3E}">
        <p14:creationId xmlns:p14="http://schemas.microsoft.com/office/powerpoint/2010/main" val="13705524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66472-1F53-9141-816C-D73F8ADFEE69}"/>
              </a:ext>
            </a:extLst>
          </p:cNvPr>
          <p:cNvSpPr>
            <a:spLocks noGrp="1"/>
          </p:cNvSpPr>
          <p:nvPr>
            <p:ph type="title"/>
          </p:nvPr>
        </p:nvSpPr>
        <p:spPr/>
        <p:txBody>
          <a:bodyPr/>
          <a:lstStyle/>
          <a:p>
            <a:r>
              <a:rPr lang="en-GB" dirty="0"/>
              <a:t>Agenda</a:t>
            </a:r>
            <a:endParaRPr lang="en-MT" dirty="0"/>
          </a:p>
        </p:txBody>
      </p:sp>
      <p:sp>
        <p:nvSpPr>
          <p:cNvPr id="3" name="Content Placeholder 2">
            <a:extLst>
              <a:ext uri="{FF2B5EF4-FFF2-40B4-BE49-F238E27FC236}">
                <a16:creationId xmlns:a16="http://schemas.microsoft.com/office/drawing/2014/main" id="{5F5E968F-D30C-0341-30DE-D727C59E9C15}"/>
              </a:ext>
            </a:extLst>
          </p:cNvPr>
          <p:cNvSpPr>
            <a:spLocks noGrp="1"/>
          </p:cNvSpPr>
          <p:nvPr>
            <p:ph idx="1"/>
          </p:nvPr>
        </p:nvSpPr>
        <p:spPr/>
        <p:txBody>
          <a:bodyPr/>
          <a:lstStyle/>
          <a:p>
            <a:pPr marL="514350" indent="-514350">
              <a:buAutoNum type="arabicPeriod"/>
            </a:pPr>
            <a:r>
              <a:rPr lang="en-GB" dirty="0">
                <a:solidFill>
                  <a:schemeClr val="tx2">
                    <a:lumMod val="50000"/>
                  </a:schemeClr>
                </a:solidFill>
              </a:rPr>
              <a:t>Mr Pierre Louis Attard- Gozo Action Group Foundation (GAGF)</a:t>
            </a:r>
          </a:p>
          <a:p>
            <a:pPr marL="514350" indent="-514350">
              <a:buAutoNum type="arabicPeriod"/>
            </a:pPr>
            <a:r>
              <a:rPr lang="en-GB" dirty="0">
                <a:solidFill>
                  <a:schemeClr val="tx2">
                    <a:lumMod val="50000"/>
                  </a:schemeClr>
                </a:solidFill>
              </a:rPr>
              <a:t>Representative of Agriculture and Rural Payments Agency (ARPA)</a:t>
            </a:r>
          </a:p>
          <a:p>
            <a:pPr marL="514350" indent="-514350">
              <a:buAutoNum type="arabicPeriod"/>
            </a:pPr>
            <a:r>
              <a:rPr lang="en-GB" dirty="0">
                <a:solidFill>
                  <a:schemeClr val="tx2">
                    <a:lumMod val="50000"/>
                  </a:schemeClr>
                </a:solidFill>
              </a:rPr>
              <a:t>Representative of </a:t>
            </a:r>
            <a:r>
              <a:rPr lang="mt-MT" dirty="0">
                <a:solidFill>
                  <a:schemeClr val="tx2">
                    <a:lumMod val="50000"/>
                  </a:schemeClr>
                </a:solidFill>
              </a:rPr>
              <a:t>Servizzi Ewropej f’Malta </a:t>
            </a:r>
            <a:r>
              <a:rPr lang="en-GB" dirty="0">
                <a:solidFill>
                  <a:schemeClr val="tx2">
                    <a:lumMod val="50000"/>
                  </a:schemeClr>
                </a:solidFill>
              </a:rPr>
              <a:t>(SEM)</a:t>
            </a:r>
          </a:p>
          <a:p>
            <a:endParaRPr lang="en-MT" dirty="0"/>
          </a:p>
        </p:txBody>
      </p:sp>
    </p:spTree>
    <p:extLst>
      <p:ext uri="{BB962C8B-B14F-4D97-AF65-F5344CB8AC3E}">
        <p14:creationId xmlns:p14="http://schemas.microsoft.com/office/powerpoint/2010/main" val="272017135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BCBF61-0A94-5DD1-DDB5-AC1DBE095A81}"/>
              </a:ext>
            </a:extLst>
          </p:cNvPr>
          <p:cNvSpPr>
            <a:spLocks noGrp="1"/>
          </p:cNvSpPr>
          <p:nvPr>
            <p:ph type="title"/>
          </p:nvPr>
        </p:nvSpPr>
        <p:spPr/>
        <p:txBody>
          <a:bodyPr/>
          <a:lstStyle/>
          <a:p>
            <a:r>
              <a:rPr lang="en-GB" dirty="0"/>
              <a:t>The Gozo Action Group Foundation</a:t>
            </a:r>
            <a:endParaRPr lang="en-MT" dirty="0"/>
          </a:p>
        </p:txBody>
      </p:sp>
      <p:sp>
        <p:nvSpPr>
          <p:cNvPr id="3" name="Content Placeholder 2">
            <a:extLst>
              <a:ext uri="{FF2B5EF4-FFF2-40B4-BE49-F238E27FC236}">
                <a16:creationId xmlns:a16="http://schemas.microsoft.com/office/drawing/2014/main" id="{C9772C7C-F59A-E1BE-07EA-6BC8C6FFEAFD}"/>
              </a:ext>
            </a:extLst>
          </p:cNvPr>
          <p:cNvSpPr>
            <a:spLocks noGrp="1"/>
          </p:cNvSpPr>
          <p:nvPr>
            <p:ph idx="1"/>
          </p:nvPr>
        </p:nvSpPr>
        <p:spPr>
          <a:xfrm>
            <a:off x="838200" y="1690687"/>
            <a:ext cx="10515600" cy="5276169"/>
          </a:xfrm>
        </p:spPr>
        <p:txBody>
          <a:bodyPr>
            <a:normAutofit/>
          </a:bodyPr>
          <a:lstStyle/>
          <a:p>
            <a:pPr algn="just"/>
            <a:r>
              <a:rPr lang="en-US" dirty="0">
                <a:solidFill>
                  <a:schemeClr val="tx2">
                    <a:lumMod val="50000"/>
                  </a:schemeClr>
                </a:solidFill>
              </a:rPr>
              <a:t>Founded in 2009, the GAGF has been able to continuously reach its aim through the ongoing opportunity of administering the EU Funded LEADER </a:t>
            </a:r>
            <a:r>
              <a:rPr lang="en-US" dirty="0" err="1">
                <a:solidFill>
                  <a:schemeClr val="tx2">
                    <a:lumMod val="50000"/>
                  </a:schemeClr>
                </a:solidFill>
              </a:rPr>
              <a:t>Programme</a:t>
            </a:r>
            <a:r>
              <a:rPr lang="en-US" dirty="0">
                <a:solidFill>
                  <a:schemeClr val="tx2">
                    <a:lumMod val="50000"/>
                  </a:schemeClr>
                </a:solidFill>
              </a:rPr>
              <a:t> in the Gozo Region. </a:t>
            </a:r>
          </a:p>
          <a:p>
            <a:pPr algn="just"/>
            <a:r>
              <a:rPr lang="en-US" dirty="0">
                <a:solidFill>
                  <a:schemeClr val="tx2">
                    <a:lumMod val="50000"/>
                  </a:schemeClr>
                </a:solidFill>
              </a:rPr>
              <a:t>The aim of the GAGF is to create more funding opportunities for NGOs, Local Councils, and other entities.</a:t>
            </a:r>
          </a:p>
          <a:p>
            <a:pPr algn="just"/>
            <a:r>
              <a:rPr lang="en-US" dirty="0">
                <a:solidFill>
                  <a:schemeClr val="tx2">
                    <a:lumMod val="50000"/>
                  </a:schemeClr>
                </a:solidFill>
              </a:rPr>
              <a:t>GAGF has once again been selected as the Local Action Group (LAG) for the </a:t>
            </a:r>
            <a:r>
              <a:rPr lang="en-US" dirty="0" err="1">
                <a:solidFill>
                  <a:schemeClr val="tx2">
                    <a:lumMod val="50000"/>
                  </a:schemeClr>
                </a:solidFill>
              </a:rPr>
              <a:t>Għawdex</a:t>
            </a:r>
            <a:r>
              <a:rPr lang="en-US" dirty="0">
                <a:solidFill>
                  <a:schemeClr val="tx2">
                    <a:lumMod val="50000"/>
                  </a:schemeClr>
                </a:solidFill>
              </a:rPr>
              <a:t> territory, to implement the LEADER </a:t>
            </a:r>
            <a:r>
              <a:rPr lang="en-US" dirty="0" err="1">
                <a:solidFill>
                  <a:schemeClr val="tx2">
                    <a:lumMod val="50000"/>
                  </a:schemeClr>
                </a:solidFill>
              </a:rPr>
              <a:t>programme</a:t>
            </a:r>
            <a:r>
              <a:rPr lang="en-US" dirty="0">
                <a:solidFill>
                  <a:schemeClr val="tx2">
                    <a:lumMod val="50000"/>
                  </a:schemeClr>
                </a:solidFill>
              </a:rPr>
              <a:t> under the Common Agricultural Policy 2023 – 2027 programming period.</a:t>
            </a:r>
            <a:endParaRPr lang="en-US" dirty="0"/>
          </a:p>
        </p:txBody>
      </p:sp>
    </p:spTree>
    <p:extLst>
      <p:ext uri="{BB962C8B-B14F-4D97-AF65-F5344CB8AC3E}">
        <p14:creationId xmlns:p14="http://schemas.microsoft.com/office/powerpoint/2010/main" val="2580903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40810-E798-EA61-DBE2-44825D3D8670}"/>
              </a:ext>
            </a:extLst>
          </p:cNvPr>
          <p:cNvSpPr>
            <a:spLocks noGrp="1"/>
          </p:cNvSpPr>
          <p:nvPr>
            <p:ph type="title"/>
          </p:nvPr>
        </p:nvSpPr>
        <p:spPr/>
        <p:txBody>
          <a:bodyPr/>
          <a:lstStyle/>
          <a:p>
            <a:r>
              <a:rPr lang="en-GB" dirty="0"/>
              <a:t>History of the L.E.A.D.E.R. Programme</a:t>
            </a:r>
            <a:endParaRPr lang="en-MT" dirty="0"/>
          </a:p>
        </p:txBody>
      </p:sp>
      <p:sp>
        <p:nvSpPr>
          <p:cNvPr id="3" name="Content Placeholder 2">
            <a:extLst>
              <a:ext uri="{FF2B5EF4-FFF2-40B4-BE49-F238E27FC236}">
                <a16:creationId xmlns:a16="http://schemas.microsoft.com/office/drawing/2014/main" id="{7384BD69-27C4-7869-8B05-195312D85C25}"/>
              </a:ext>
            </a:extLst>
          </p:cNvPr>
          <p:cNvSpPr>
            <a:spLocks noGrp="1"/>
          </p:cNvSpPr>
          <p:nvPr>
            <p:ph idx="1"/>
          </p:nvPr>
        </p:nvSpPr>
        <p:spPr>
          <a:xfrm>
            <a:off x="838200" y="1477283"/>
            <a:ext cx="10515600" cy="4351338"/>
          </a:xfrm>
        </p:spPr>
        <p:txBody>
          <a:bodyPr>
            <a:noAutofit/>
          </a:bodyPr>
          <a:lstStyle/>
          <a:p>
            <a:pPr algn="just"/>
            <a:r>
              <a:rPr lang="en-US" sz="2400" dirty="0"/>
              <a:t>Established in 1991, the </a:t>
            </a:r>
            <a:r>
              <a:rPr lang="en-US" sz="2400" dirty="0" err="1"/>
              <a:t>programme</a:t>
            </a:r>
            <a:r>
              <a:rPr lang="en-US" sz="2400" dirty="0"/>
              <a:t> is financed by the European Agricultural Fund for Rural Development (EAFRD).</a:t>
            </a:r>
          </a:p>
          <a:p>
            <a:pPr algn="just"/>
            <a:r>
              <a:rPr lang="en-US" sz="2400" dirty="0"/>
              <a:t>Introduced locally in the 2007-2013 Rural Development </a:t>
            </a:r>
            <a:r>
              <a:rPr lang="en-US" sz="2400" dirty="0" err="1"/>
              <a:t>Programme</a:t>
            </a:r>
            <a:r>
              <a:rPr lang="en-US" sz="2400" dirty="0"/>
              <a:t> (RDP).</a:t>
            </a:r>
          </a:p>
          <a:p>
            <a:pPr algn="just"/>
            <a:r>
              <a:rPr lang="en-US" sz="2400" dirty="0"/>
              <a:t>Operates with a bottom-up approach which includes stakeholder from various sectors. </a:t>
            </a:r>
          </a:p>
          <a:p>
            <a:pPr algn="just"/>
            <a:r>
              <a:rPr lang="en-US" sz="2400" dirty="0"/>
              <a:t>Aims to:</a:t>
            </a:r>
          </a:p>
          <a:p>
            <a:pPr marL="742950" lvl="1" indent="-285750" algn="just">
              <a:buFont typeface="Courier New" panose="02070309020205020404" pitchFamily="49" charset="0"/>
              <a:buChar char="o"/>
            </a:pPr>
            <a:r>
              <a:rPr lang="en-US" sz="2200" dirty="0"/>
              <a:t>Support small-scale community projects</a:t>
            </a:r>
          </a:p>
          <a:p>
            <a:pPr marL="742950" lvl="1" indent="-285750" algn="just">
              <a:buFont typeface="Courier New" panose="02070309020205020404" pitchFamily="49" charset="0"/>
              <a:buChar char="o"/>
            </a:pPr>
            <a:r>
              <a:rPr lang="en-US" sz="2200" dirty="0"/>
              <a:t>Increase capacity of local rural communities and business networks</a:t>
            </a:r>
          </a:p>
          <a:p>
            <a:pPr marL="742950" lvl="1" indent="-285750" algn="just">
              <a:buFont typeface="Courier New" panose="02070309020205020404" pitchFamily="49" charset="0"/>
              <a:buChar char="o"/>
            </a:pPr>
            <a:r>
              <a:rPr lang="en-US" sz="2200" dirty="0"/>
              <a:t>Encourage innovation and cooperation to address local development objectives</a:t>
            </a:r>
          </a:p>
          <a:p>
            <a:pPr algn="just"/>
            <a:r>
              <a:rPr lang="en-US" sz="2400" dirty="0"/>
              <a:t>These aims are addressed through the Local Development Strategy and are tailored to each territory.</a:t>
            </a:r>
          </a:p>
        </p:txBody>
      </p:sp>
    </p:spTree>
    <p:extLst>
      <p:ext uri="{BB962C8B-B14F-4D97-AF65-F5344CB8AC3E}">
        <p14:creationId xmlns:p14="http://schemas.microsoft.com/office/powerpoint/2010/main" val="747695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A3FBD-AF66-B390-8A08-9FC4266C2B69}"/>
              </a:ext>
            </a:extLst>
          </p:cNvPr>
          <p:cNvSpPr>
            <a:spLocks noGrp="1"/>
          </p:cNvSpPr>
          <p:nvPr>
            <p:ph type="title"/>
          </p:nvPr>
        </p:nvSpPr>
        <p:spPr/>
        <p:txBody>
          <a:bodyPr/>
          <a:lstStyle/>
          <a:p>
            <a:endParaRPr lang="en-MT"/>
          </a:p>
        </p:txBody>
      </p:sp>
      <p:sp>
        <p:nvSpPr>
          <p:cNvPr id="3" name="Content Placeholder 2">
            <a:extLst>
              <a:ext uri="{FF2B5EF4-FFF2-40B4-BE49-F238E27FC236}">
                <a16:creationId xmlns:a16="http://schemas.microsoft.com/office/drawing/2014/main" id="{F4D9B098-F615-1513-EE3D-1BC93C04FAA6}"/>
              </a:ext>
            </a:extLst>
          </p:cNvPr>
          <p:cNvSpPr>
            <a:spLocks noGrp="1"/>
          </p:cNvSpPr>
          <p:nvPr>
            <p:ph idx="1"/>
          </p:nvPr>
        </p:nvSpPr>
        <p:spPr/>
        <p:txBody>
          <a:bodyPr>
            <a:normAutofit fontScale="85000" lnSpcReduction="20000"/>
          </a:bodyPr>
          <a:lstStyle/>
          <a:p>
            <a:pPr algn="just"/>
            <a:r>
              <a:rPr lang="en-US" dirty="0">
                <a:solidFill>
                  <a:schemeClr val="tx2">
                    <a:lumMod val="50000"/>
                  </a:schemeClr>
                </a:solidFill>
              </a:rPr>
              <a:t>The GAGF is directed by a Decision Committee consisting of 7 members: 3 from the Public Sector and 4 from the Private Sector</a:t>
            </a:r>
          </a:p>
          <a:p>
            <a:pPr algn="just"/>
            <a:r>
              <a:rPr lang="en-US" dirty="0">
                <a:solidFill>
                  <a:schemeClr val="tx2">
                    <a:lumMod val="50000"/>
                  </a:schemeClr>
                </a:solidFill>
              </a:rPr>
              <a:t>The DC is the decision-making body in relation to all activities, and also assesses and ranks project proposals.</a:t>
            </a:r>
          </a:p>
          <a:p>
            <a:pPr marL="0" indent="0" algn="just">
              <a:buNone/>
            </a:pPr>
            <a:endParaRPr lang="en-US" dirty="0"/>
          </a:p>
          <a:p>
            <a:pPr algn="just"/>
            <a:r>
              <a:rPr lang="en-US" dirty="0"/>
              <a:t>Members from the Public Sector</a:t>
            </a:r>
          </a:p>
          <a:p>
            <a:pPr lvl="1" algn="just"/>
            <a:r>
              <a:rPr lang="en-US" dirty="0"/>
              <a:t>All of the 14 Gozitan Local Councils</a:t>
            </a:r>
          </a:p>
          <a:p>
            <a:pPr lvl="1" algn="just"/>
            <a:endParaRPr lang="en-US" dirty="0"/>
          </a:p>
          <a:p>
            <a:pPr algn="just"/>
            <a:r>
              <a:rPr lang="en-US" dirty="0"/>
              <a:t>Members from the Private Sectors:</a:t>
            </a:r>
          </a:p>
          <a:p>
            <a:pPr lvl="1" algn="just"/>
            <a:r>
              <a:rPr lang="en-US" dirty="0"/>
              <a:t>Gozo Business Chambers</a:t>
            </a:r>
          </a:p>
          <a:p>
            <a:pPr lvl="1" algn="just"/>
            <a:r>
              <a:rPr lang="en-US" dirty="0"/>
              <a:t>Gozo NGOs Associations</a:t>
            </a:r>
          </a:p>
          <a:p>
            <a:pPr lvl="1" algn="just"/>
            <a:r>
              <a:rPr lang="en-US" dirty="0"/>
              <a:t>Gozo Tourism Association</a:t>
            </a:r>
          </a:p>
          <a:p>
            <a:pPr lvl="1" algn="just"/>
            <a:r>
              <a:rPr lang="en-US" dirty="0"/>
              <a:t>Gozo Confederations of Agriculture &amp; Fisheries</a:t>
            </a:r>
          </a:p>
          <a:p>
            <a:pPr lvl="1" algn="just"/>
            <a:r>
              <a:rPr lang="en-US" dirty="0"/>
              <a:t>Others</a:t>
            </a:r>
          </a:p>
          <a:p>
            <a:pPr lvl="1" algn="just"/>
            <a:endParaRPr lang="en-US" dirty="0"/>
          </a:p>
          <a:p>
            <a:endParaRPr lang="en-MT" dirty="0"/>
          </a:p>
        </p:txBody>
      </p:sp>
    </p:spTree>
    <p:extLst>
      <p:ext uri="{BB962C8B-B14F-4D97-AF65-F5344CB8AC3E}">
        <p14:creationId xmlns:p14="http://schemas.microsoft.com/office/powerpoint/2010/main" val="282800721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491FEF-F285-30AB-8BCC-84A66E7CAD62}"/>
              </a:ext>
            </a:extLst>
          </p:cNvPr>
          <p:cNvSpPr>
            <a:spLocks noGrp="1"/>
          </p:cNvSpPr>
          <p:nvPr>
            <p:ph type="title"/>
          </p:nvPr>
        </p:nvSpPr>
        <p:spPr/>
        <p:txBody>
          <a:bodyPr>
            <a:normAutofit/>
          </a:bodyPr>
          <a:lstStyle/>
          <a:p>
            <a:r>
              <a:rPr lang="en-GB" dirty="0"/>
              <a:t>CAP Strategic Plan 2023-2027 (LEADER)</a:t>
            </a:r>
            <a:br>
              <a:rPr lang="en-GB" dirty="0"/>
            </a:br>
            <a:r>
              <a:rPr lang="en-GB" sz="2700" i="1" dirty="0"/>
              <a:t>Local Development Strategy for Gozo 2023-2027</a:t>
            </a:r>
            <a:endParaRPr lang="en-MT" sz="2700" i="1" dirty="0"/>
          </a:p>
        </p:txBody>
      </p:sp>
      <p:sp>
        <p:nvSpPr>
          <p:cNvPr id="3" name="Content Placeholder 2">
            <a:extLst>
              <a:ext uri="{FF2B5EF4-FFF2-40B4-BE49-F238E27FC236}">
                <a16:creationId xmlns:a16="http://schemas.microsoft.com/office/drawing/2014/main" id="{77BA8560-311D-A219-57FE-B37A8D89DAEC}"/>
              </a:ext>
            </a:extLst>
          </p:cNvPr>
          <p:cNvSpPr>
            <a:spLocks noGrp="1"/>
          </p:cNvSpPr>
          <p:nvPr>
            <p:ph idx="1"/>
          </p:nvPr>
        </p:nvSpPr>
        <p:spPr>
          <a:xfrm>
            <a:off x="293913" y="1858283"/>
            <a:ext cx="11778343" cy="4351338"/>
          </a:xfrm>
        </p:spPr>
        <p:txBody>
          <a:bodyPr>
            <a:normAutofit/>
          </a:bodyPr>
          <a:lstStyle/>
          <a:p>
            <a:pPr marL="0" indent="0" algn="just">
              <a:buNone/>
            </a:pPr>
            <a:r>
              <a:rPr lang="en-US" dirty="0"/>
              <a:t>4 Measures:</a:t>
            </a:r>
          </a:p>
          <a:p>
            <a:pPr marL="0" indent="0" algn="just">
              <a:buNone/>
            </a:pPr>
            <a:endParaRPr lang="en-US" dirty="0"/>
          </a:p>
          <a:p>
            <a:pPr marL="0" indent="0" algn="just">
              <a:buNone/>
            </a:pPr>
            <a:r>
              <a:rPr lang="en-US" dirty="0"/>
              <a:t>Measure 1: Keeping the Culture and Traditions of Gozo Alive (open)</a:t>
            </a:r>
          </a:p>
          <a:p>
            <a:pPr marL="0" indent="0" algn="just">
              <a:buNone/>
            </a:pPr>
            <a:r>
              <a:rPr lang="en-US" dirty="0"/>
              <a:t>Measure 2: Youth entrepreneurship in Gozo: Taking Ideas to the Marketplace</a:t>
            </a:r>
          </a:p>
          <a:p>
            <a:pPr marL="0" indent="0" algn="just">
              <a:buNone/>
            </a:pPr>
            <a:r>
              <a:rPr lang="en-US" dirty="0"/>
              <a:t>Measure 3: Empowering Communities to act as Environmental Stewards (open)</a:t>
            </a:r>
          </a:p>
          <a:p>
            <a:pPr marL="0" indent="0" algn="just">
              <a:buNone/>
            </a:pPr>
            <a:r>
              <a:rPr lang="en-US" dirty="0"/>
              <a:t>Measure 4: Promoting Health and Sustainable Lifestyle in Gozo (open)</a:t>
            </a:r>
          </a:p>
          <a:p>
            <a:pPr marL="0" indent="0" algn="just">
              <a:buNone/>
            </a:pPr>
            <a:endParaRPr lang="en-US" dirty="0"/>
          </a:p>
          <a:p>
            <a:pPr marL="0" indent="0" algn="just">
              <a:buNone/>
            </a:pPr>
            <a:endParaRPr lang="en-US" dirty="0"/>
          </a:p>
          <a:p>
            <a:pPr marL="0" indent="0" algn="just">
              <a:buNone/>
            </a:pPr>
            <a:endParaRPr lang="en-US" dirty="0"/>
          </a:p>
          <a:p>
            <a:pPr algn="just"/>
            <a:endParaRPr lang="en-US" dirty="0"/>
          </a:p>
        </p:txBody>
      </p:sp>
    </p:spTree>
    <p:extLst>
      <p:ext uri="{BB962C8B-B14F-4D97-AF65-F5344CB8AC3E}">
        <p14:creationId xmlns:p14="http://schemas.microsoft.com/office/powerpoint/2010/main" val="93458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6FDEEF-4CF8-63D9-1CDB-8B4A9F0850D6}"/>
              </a:ext>
            </a:extLst>
          </p:cNvPr>
          <p:cNvSpPr>
            <a:spLocks noGrp="1"/>
          </p:cNvSpPr>
          <p:nvPr>
            <p:ph type="title"/>
          </p:nvPr>
        </p:nvSpPr>
        <p:spPr>
          <a:xfrm>
            <a:off x="838200" y="582839"/>
            <a:ext cx="10515600" cy="1325563"/>
          </a:xfrm>
        </p:spPr>
        <p:txBody>
          <a:bodyPr>
            <a:normAutofit fontScale="90000"/>
          </a:bodyPr>
          <a:lstStyle/>
          <a:p>
            <a:r>
              <a:rPr lang="en-US" dirty="0"/>
              <a:t>Open: Measure 3 - Empowering Communities to act as Environmental Stewards</a:t>
            </a:r>
            <a:br>
              <a:rPr lang="en-US" dirty="0"/>
            </a:br>
            <a:endParaRPr lang="en-MT" dirty="0"/>
          </a:p>
        </p:txBody>
      </p:sp>
      <p:sp>
        <p:nvSpPr>
          <p:cNvPr id="3" name="Content Placeholder 2">
            <a:extLst>
              <a:ext uri="{FF2B5EF4-FFF2-40B4-BE49-F238E27FC236}">
                <a16:creationId xmlns:a16="http://schemas.microsoft.com/office/drawing/2014/main" id="{E5E58A66-E97E-264B-D582-D7224067A26E}"/>
              </a:ext>
            </a:extLst>
          </p:cNvPr>
          <p:cNvSpPr>
            <a:spLocks noGrp="1"/>
          </p:cNvSpPr>
          <p:nvPr>
            <p:ph idx="1"/>
          </p:nvPr>
        </p:nvSpPr>
        <p:spPr/>
        <p:txBody>
          <a:bodyPr>
            <a:normAutofit fontScale="92500" lnSpcReduction="20000"/>
          </a:bodyPr>
          <a:lstStyle/>
          <a:p>
            <a:pPr marL="0" indent="0" algn="just">
              <a:buNone/>
            </a:pPr>
            <a:r>
              <a:rPr lang="en-US" dirty="0"/>
              <a:t>Measure was launched at the end of April. The deadline for Block 3 is 31st October 2025. Subsequent batches will be evaluated every two (2) months – with deadlines falling at the end of each second month.</a:t>
            </a:r>
          </a:p>
          <a:p>
            <a:pPr marL="0" indent="0" algn="just">
              <a:buNone/>
            </a:pPr>
            <a:endParaRPr lang="en-US" dirty="0"/>
          </a:p>
          <a:p>
            <a:pPr marL="0" indent="0" algn="just">
              <a:buNone/>
            </a:pPr>
            <a:r>
              <a:rPr lang="en-US" dirty="0"/>
              <a:t>Aim &amp; Scope:</a:t>
            </a:r>
          </a:p>
          <a:p>
            <a:pPr marL="0" indent="0" algn="just">
              <a:buNone/>
            </a:pPr>
            <a:r>
              <a:rPr lang="en-US" dirty="0"/>
              <a:t>➢ The general aim of this measure is to improve the quality of the environment of the Region through small-scale initiatives within the territory.</a:t>
            </a:r>
          </a:p>
          <a:p>
            <a:pPr marL="0" indent="0" algn="just">
              <a:buNone/>
            </a:pPr>
            <a:r>
              <a:rPr lang="en-US" dirty="0"/>
              <a:t>➢ This measure will enable communities to put into action small-scale plans aimed at improving the quality of life through interventions that would address water conservation, climate change, biodiversity, waste management and emissions to the environment.</a:t>
            </a:r>
          </a:p>
        </p:txBody>
      </p:sp>
    </p:spTree>
    <p:extLst>
      <p:ext uri="{BB962C8B-B14F-4D97-AF65-F5344CB8AC3E}">
        <p14:creationId xmlns:p14="http://schemas.microsoft.com/office/powerpoint/2010/main" val="10051078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6F715-24E0-CA8D-8434-2559B78F9B83}"/>
              </a:ext>
            </a:extLst>
          </p:cNvPr>
          <p:cNvSpPr>
            <a:spLocks noGrp="1"/>
          </p:cNvSpPr>
          <p:nvPr>
            <p:ph type="title"/>
          </p:nvPr>
        </p:nvSpPr>
        <p:spPr>
          <a:xfrm>
            <a:off x="838200" y="833211"/>
            <a:ext cx="10515600" cy="1325563"/>
          </a:xfrm>
        </p:spPr>
        <p:txBody>
          <a:bodyPr>
            <a:normAutofit fontScale="90000"/>
          </a:bodyPr>
          <a:lstStyle/>
          <a:p>
            <a:pPr marL="0" indent="0"/>
            <a:r>
              <a:rPr lang="en-US" dirty="0"/>
              <a:t>Open: Measure 4 - Promoting Health and Sustainable Lifestyle in Gozo</a:t>
            </a:r>
            <a:br>
              <a:rPr lang="en-US" dirty="0"/>
            </a:br>
            <a:br>
              <a:rPr lang="en-US" dirty="0"/>
            </a:br>
            <a:endParaRPr lang="en-MT" dirty="0"/>
          </a:p>
        </p:txBody>
      </p:sp>
      <p:sp>
        <p:nvSpPr>
          <p:cNvPr id="3" name="Content Placeholder 2">
            <a:extLst>
              <a:ext uri="{FF2B5EF4-FFF2-40B4-BE49-F238E27FC236}">
                <a16:creationId xmlns:a16="http://schemas.microsoft.com/office/drawing/2014/main" id="{1E0B7836-A463-02D0-6A44-1EFB7FECFF25}"/>
              </a:ext>
            </a:extLst>
          </p:cNvPr>
          <p:cNvSpPr>
            <a:spLocks noGrp="1"/>
          </p:cNvSpPr>
          <p:nvPr>
            <p:ph idx="1"/>
          </p:nvPr>
        </p:nvSpPr>
        <p:spPr>
          <a:xfrm>
            <a:off x="838200" y="1673224"/>
            <a:ext cx="10515600" cy="5184776"/>
          </a:xfrm>
        </p:spPr>
        <p:txBody>
          <a:bodyPr>
            <a:normAutofit fontScale="85000" lnSpcReduction="20000"/>
          </a:bodyPr>
          <a:lstStyle/>
          <a:p>
            <a:pPr marL="0" indent="0" algn="just">
              <a:buNone/>
            </a:pPr>
            <a:r>
              <a:rPr lang="en-US" dirty="0"/>
              <a:t>Measure was launched at the end of June. The deadline for Block 1 was 31</a:t>
            </a:r>
            <a:r>
              <a:rPr lang="en-US" baseline="30000" dirty="0"/>
              <a:t>st</a:t>
            </a:r>
            <a:r>
              <a:rPr lang="en-US" dirty="0"/>
              <a:t> August 2025. Deadline for Block 2 is 31</a:t>
            </a:r>
            <a:r>
              <a:rPr lang="en-US" baseline="30000" dirty="0"/>
              <a:t>st</a:t>
            </a:r>
            <a:r>
              <a:rPr lang="en-US" dirty="0"/>
              <a:t> of October 2025. Subsequent batches will be evaluated every two (2) months – with deadlines falling at the end of each second month.</a:t>
            </a:r>
          </a:p>
          <a:p>
            <a:pPr marL="0" indent="0" algn="just">
              <a:buNone/>
            </a:pPr>
            <a:endParaRPr lang="en-US" dirty="0"/>
          </a:p>
          <a:p>
            <a:pPr marL="0" indent="0" algn="just">
              <a:buNone/>
            </a:pPr>
            <a:r>
              <a:rPr lang="en-US" dirty="0"/>
              <a:t>Aim &amp; Scope:</a:t>
            </a:r>
          </a:p>
          <a:p>
            <a:pPr marL="0" indent="0" algn="just">
              <a:buNone/>
            </a:pPr>
            <a:r>
              <a:rPr lang="en-US" dirty="0"/>
              <a:t>➢ The general aim of this measure is to exploit the distinctive features which Gozo offers to promote healthy (both physical and mental) and sustainable lifestyles – encouraging suitable consumption, recreation and time management </a:t>
            </a:r>
            <a:r>
              <a:rPr lang="en-US" dirty="0" err="1"/>
              <a:t>behaviours</a:t>
            </a:r>
            <a:r>
              <a:rPr lang="en-US" dirty="0"/>
              <a:t>.</a:t>
            </a:r>
          </a:p>
          <a:p>
            <a:pPr marL="0" indent="0" algn="just">
              <a:buNone/>
            </a:pPr>
            <a:r>
              <a:rPr lang="en-US" dirty="0"/>
              <a:t>➢ This measure can allow for the development of amenities such as open spaces, which can be enjoyed by the community for social activities, promotion of healthy diets (with an emphasis on local gastronomy) and mental well-being.</a:t>
            </a:r>
          </a:p>
          <a:p>
            <a:pPr marL="0" indent="0" algn="just">
              <a:buNone/>
            </a:pPr>
            <a:endParaRPr lang="en-US" dirty="0"/>
          </a:p>
          <a:p>
            <a:pPr marL="0" indent="0" algn="just">
              <a:buNone/>
            </a:pPr>
            <a:r>
              <a:rPr lang="en-US" dirty="0"/>
              <a:t>Activities towards the provision of animal therapy and public safety within rural areas are also applicable under this Measure.</a:t>
            </a:r>
          </a:p>
          <a:p>
            <a:pPr marL="0" indent="0" algn="just">
              <a:buNone/>
            </a:pPr>
            <a:endParaRPr lang="en-US" dirty="0"/>
          </a:p>
        </p:txBody>
      </p:sp>
    </p:spTree>
    <p:extLst>
      <p:ext uri="{BB962C8B-B14F-4D97-AF65-F5344CB8AC3E}">
        <p14:creationId xmlns:p14="http://schemas.microsoft.com/office/powerpoint/2010/main" val="3395846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3C48AD-66FF-8871-F523-19594AC7A57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8174092-F9D4-2AA3-7FF8-31F4DC705BCB}"/>
              </a:ext>
            </a:extLst>
          </p:cNvPr>
          <p:cNvSpPr>
            <a:spLocks noGrp="1"/>
          </p:cNvSpPr>
          <p:nvPr>
            <p:ph type="title"/>
          </p:nvPr>
        </p:nvSpPr>
        <p:spPr>
          <a:xfrm>
            <a:off x="838200" y="833211"/>
            <a:ext cx="10515600" cy="1325563"/>
          </a:xfrm>
        </p:spPr>
        <p:txBody>
          <a:bodyPr>
            <a:normAutofit fontScale="90000"/>
          </a:bodyPr>
          <a:lstStyle/>
          <a:p>
            <a:pPr marL="0" indent="0"/>
            <a:r>
              <a:rPr lang="en-US" dirty="0"/>
              <a:t>Launch: Measure 1 – Keeping the Culture and Traditions of Gozo Alive</a:t>
            </a:r>
            <a:br>
              <a:rPr lang="en-US" dirty="0"/>
            </a:br>
            <a:br>
              <a:rPr lang="en-US" dirty="0"/>
            </a:br>
            <a:endParaRPr lang="en-MT" dirty="0"/>
          </a:p>
        </p:txBody>
      </p:sp>
      <p:sp>
        <p:nvSpPr>
          <p:cNvPr id="3" name="Content Placeholder 2">
            <a:extLst>
              <a:ext uri="{FF2B5EF4-FFF2-40B4-BE49-F238E27FC236}">
                <a16:creationId xmlns:a16="http://schemas.microsoft.com/office/drawing/2014/main" id="{F1C22DE2-2C87-81A3-64B8-703A71BFF5FD}"/>
              </a:ext>
            </a:extLst>
          </p:cNvPr>
          <p:cNvSpPr>
            <a:spLocks noGrp="1"/>
          </p:cNvSpPr>
          <p:nvPr>
            <p:ph idx="1"/>
          </p:nvPr>
        </p:nvSpPr>
        <p:spPr>
          <a:xfrm>
            <a:off x="838200" y="1673224"/>
            <a:ext cx="10515600" cy="5184776"/>
          </a:xfrm>
        </p:spPr>
        <p:txBody>
          <a:bodyPr>
            <a:normAutofit fontScale="92500"/>
          </a:bodyPr>
          <a:lstStyle/>
          <a:p>
            <a:pPr marL="0" indent="0" algn="just">
              <a:buNone/>
            </a:pPr>
            <a:r>
              <a:rPr lang="en-US" dirty="0"/>
              <a:t>Measure was officially launched on 1</a:t>
            </a:r>
            <a:r>
              <a:rPr lang="en-US" baseline="30000" dirty="0"/>
              <a:t>st</a:t>
            </a:r>
            <a:r>
              <a:rPr lang="en-US" dirty="0"/>
              <a:t> September. The deadline for Block 1 is 31</a:t>
            </a:r>
            <a:r>
              <a:rPr lang="en-US" baseline="30000" dirty="0"/>
              <a:t>st</a:t>
            </a:r>
            <a:r>
              <a:rPr lang="en-US" dirty="0"/>
              <a:t> October 2025. Subsequent batches will be evaluated every two (2) months – with deadlines falling at the end of each second month.</a:t>
            </a:r>
          </a:p>
          <a:p>
            <a:pPr marL="0" indent="0" algn="just">
              <a:buNone/>
            </a:pPr>
            <a:endParaRPr lang="en-US" dirty="0"/>
          </a:p>
          <a:p>
            <a:pPr marL="0" indent="0" algn="just">
              <a:buNone/>
            </a:pPr>
            <a:r>
              <a:rPr lang="en-US" dirty="0"/>
              <a:t>Aim &amp; Scope:</a:t>
            </a:r>
          </a:p>
          <a:p>
            <a:pPr marL="0" indent="0" algn="just">
              <a:buNone/>
            </a:pPr>
            <a:r>
              <a:rPr lang="en-US" dirty="0"/>
              <a:t>➢ The objective of the measure is to enable the distinctive elements of the culture and traditions of Gozo to serve as a means of enhancing the quality of life in the Region. </a:t>
            </a:r>
          </a:p>
          <a:p>
            <a:pPr marL="0" indent="0" algn="just">
              <a:buNone/>
            </a:pPr>
            <a:r>
              <a:rPr lang="en-US" dirty="0"/>
              <a:t>➢ Activities supported by the measure will culminate in at least one event in Gozo during a pre-determined period to serve as a focal point where culture and tradition will engender social interactions between the different demographic cohorts of the resident and visitor population. </a:t>
            </a:r>
          </a:p>
        </p:txBody>
      </p:sp>
    </p:spTree>
    <p:extLst>
      <p:ext uri="{BB962C8B-B14F-4D97-AF65-F5344CB8AC3E}">
        <p14:creationId xmlns:p14="http://schemas.microsoft.com/office/powerpoint/2010/main" val="20515455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BE8DED-1702-85F6-D5E2-5ECCE0DD02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F224A2-7923-77E2-B043-74476F931860}"/>
              </a:ext>
            </a:extLst>
          </p:cNvPr>
          <p:cNvSpPr>
            <a:spLocks noGrp="1"/>
          </p:cNvSpPr>
          <p:nvPr>
            <p:ph type="title"/>
          </p:nvPr>
        </p:nvSpPr>
        <p:spPr/>
        <p:txBody>
          <a:bodyPr/>
          <a:lstStyle/>
          <a:p>
            <a:endParaRPr lang="en-MT"/>
          </a:p>
        </p:txBody>
      </p:sp>
      <p:sp>
        <p:nvSpPr>
          <p:cNvPr id="3" name="Content Placeholder 2">
            <a:extLst>
              <a:ext uri="{FF2B5EF4-FFF2-40B4-BE49-F238E27FC236}">
                <a16:creationId xmlns:a16="http://schemas.microsoft.com/office/drawing/2014/main" id="{DE425773-B3CF-6045-E149-A44785E8FFCC}"/>
              </a:ext>
            </a:extLst>
          </p:cNvPr>
          <p:cNvSpPr>
            <a:spLocks noGrp="1"/>
          </p:cNvSpPr>
          <p:nvPr>
            <p:ph idx="1"/>
          </p:nvPr>
        </p:nvSpPr>
        <p:spPr>
          <a:xfrm>
            <a:off x="838200" y="1690687"/>
            <a:ext cx="10515600" cy="4486275"/>
          </a:xfrm>
        </p:spPr>
        <p:txBody>
          <a:bodyPr>
            <a:normAutofit fontScale="92500" lnSpcReduction="10000"/>
          </a:bodyPr>
          <a:lstStyle/>
          <a:p>
            <a:pPr marL="0" indent="0" algn="just">
              <a:buNone/>
            </a:pPr>
            <a:r>
              <a:rPr lang="en-US" dirty="0"/>
              <a:t>➢ </a:t>
            </a:r>
            <a:r>
              <a:rPr lang="en-MT" dirty="0"/>
              <a:t>Furthermore, this showcase of cultural assets instils an appreciation of local traditions, skills and crafts, and reduces the risk that they are lost, especially among the younger population and immigrants, thereby helping ensure they are preserved and evolved to be passed on to future generations.</a:t>
            </a:r>
            <a:endParaRPr lang="en-GB" dirty="0"/>
          </a:p>
          <a:p>
            <a:pPr marL="0" indent="0" algn="just">
              <a:buNone/>
            </a:pPr>
            <a:endParaRPr lang="en-US" dirty="0"/>
          </a:p>
          <a:p>
            <a:pPr marL="0" indent="0" algn="just">
              <a:buNone/>
            </a:pPr>
            <a:r>
              <a:rPr lang="en-US" dirty="0"/>
              <a:t>➢ Beneficiaries will be supported to facilitate the exchange of culture and traditional values between different demographic cohorts, acquire necessary materials and equipment, undertake small scale infrastructural interventions across the Region consistent with the objectives of the measure, and undertake research, including through practice-based approaches, into culture and traditions. </a:t>
            </a:r>
          </a:p>
        </p:txBody>
      </p:sp>
    </p:spTree>
    <p:extLst>
      <p:ext uri="{BB962C8B-B14F-4D97-AF65-F5344CB8AC3E}">
        <p14:creationId xmlns:p14="http://schemas.microsoft.com/office/powerpoint/2010/main" val="1486350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226E07-8C4F-D24C-B87F-0E008910737F}"/>
              </a:ext>
            </a:extLst>
          </p:cNvPr>
          <p:cNvSpPr>
            <a:spLocks noGrp="1"/>
          </p:cNvSpPr>
          <p:nvPr>
            <p:ph type="title"/>
          </p:nvPr>
        </p:nvSpPr>
        <p:spPr/>
        <p:txBody>
          <a:bodyPr/>
          <a:lstStyle/>
          <a:p>
            <a:endParaRPr lang="en-MT"/>
          </a:p>
        </p:txBody>
      </p:sp>
      <p:sp>
        <p:nvSpPr>
          <p:cNvPr id="3" name="Content Placeholder 2">
            <a:extLst>
              <a:ext uri="{FF2B5EF4-FFF2-40B4-BE49-F238E27FC236}">
                <a16:creationId xmlns:a16="http://schemas.microsoft.com/office/drawing/2014/main" id="{B9109270-498E-ADFA-1832-ED0EFFF422A7}"/>
              </a:ext>
            </a:extLst>
          </p:cNvPr>
          <p:cNvSpPr>
            <a:spLocks noGrp="1"/>
          </p:cNvSpPr>
          <p:nvPr>
            <p:ph idx="1"/>
          </p:nvPr>
        </p:nvSpPr>
        <p:spPr/>
        <p:txBody>
          <a:bodyPr>
            <a:normAutofit fontScale="92500" lnSpcReduction="20000"/>
          </a:bodyPr>
          <a:lstStyle/>
          <a:p>
            <a:pPr marL="0" indent="0" algn="just">
              <a:buNone/>
            </a:pPr>
            <a:r>
              <a:rPr lang="en-US" dirty="0"/>
              <a:t>➢ Beneficiaries will also be supported to undertake the necessary activities related to the participation in the event. However, the cultural initiatives themselves, the tools to carry them out, the resources, knowledge, and preservation work behind them, and the dissemination of results are supported.</a:t>
            </a:r>
          </a:p>
          <a:p>
            <a:pPr marL="0" indent="0" algn="just">
              <a:buNone/>
            </a:pPr>
            <a:endParaRPr lang="en-US" dirty="0"/>
          </a:p>
          <a:p>
            <a:pPr marL="0" indent="0" algn="just">
              <a:buNone/>
            </a:pPr>
            <a:r>
              <a:rPr lang="en-US" dirty="0"/>
              <a:t>➢ The event is the “culmination point”, but funding covers the things that feed into or sustain the culture/tradition (materials, equipment, research, infrastructure, conservation, dissemination).</a:t>
            </a:r>
          </a:p>
          <a:p>
            <a:pPr marL="0" indent="0" algn="just">
              <a:buNone/>
            </a:pPr>
            <a:endParaRPr lang="en-GB" dirty="0"/>
          </a:p>
          <a:p>
            <a:pPr marL="0" indent="0" algn="just">
              <a:buNone/>
            </a:pPr>
            <a:r>
              <a:rPr lang="en-US" dirty="0"/>
              <a:t>If a project budgets for “event </a:t>
            </a:r>
            <a:r>
              <a:rPr lang="en-US" dirty="0" err="1"/>
              <a:t>organisation</a:t>
            </a:r>
            <a:r>
              <a:rPr lang="en-US" dirty="0"/>
              <a:t>” → ineligible.</a:t>
            </a:r>
            <a:endParaRPr lang="en-GB" dirty="0"/>
          </a:p>
          <a:p>
            <a:pPr marL="0" indent="0" algn="just">
              <a:buNone/>
            </a:pPr>
            <a:r>
              <a:rPr lang="en-GB" dirty="0"/>
              <a:t>7% overhead costs could be used to cover certain expenses.</a:t>
            </a:r>
            <a:endParaRPr lang="en-US" dirty="0"/>
          </a:p>
        </p:txBody>
      </p:sp>
    </p:spTree>
    <p:extLst>
      <p:ext uri="{BB962C8B-B14F-4D97-AF65-F5344CB8AC3E}">
        <p14:creationId xmlns:p14="http://schemas.microsoft.com/office/powerpoint/2010/main" val="17563960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0E2D99-1413-BB5D-651E-4E9B0F8D07C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F181D6-C189-61FC-86C4-A68C68AA75B7}"/>
              </a:ext>
            </a:extLst>
          </p:cNvPr>
          <p:cNvSpPr>
            <a:spLocks noGrp="1"/>
          </p:cNvSpPr>
          <p:nvPr>
            <p:ph type="title"/>
          </p:nvPr>
        </p:nvSpPr>
        <p:spPr/>
        <p:txBody>
          <a:bodyPr/>
          <a:lstStyle/>
          <a:p>
            <a:r>
              <a:rPr lang="en-US" dirty="0"/>
              <a:t>Intervention Logic in terms of contribution to Gozo-Specific Needs as per LDS</a:t>
            </a:r>
            <a:endParaRPr lang="en-MT" dirty="0"/>
          </a:p>
        </p:txBody>
      </p:sp>
      <p:sp>
        <p:nvSpPr>
          <p:cNvPr id="3" name="Content Placeholder 2">
            <a:extLst>
              <a:ext uri="{FF2B5EF4-FFF2-40B4-BE49-F238E27FC236}">
                <a16:creationId xmlns:a16="http://schemas.microsoft.com/office/drawing/2014/main" id="{C7E89358-859C-6596-8499-1C5119ACAA2B}"/>
              </a:ext>
            </a:extLst>
          </p:cNvPr>
          <p:cNvSpPr>
            <a:spLocks noGrp="1"/>
          </p:cNvSpPr>
          <p:nvPr>
            <p:ph idx="1"/>
          </p:nvPr>
        </p:nvSpPr>
        <p:spPr>
          <a:xfrm>
            <a:off x="838200" y="2348139"/>
            <a:ext cx="10515600" cy="4351338"/>
          </a:xfrm>
        </p:spPr>
        <p:txBody>
          <a:bodyPr>
            <a:normAutofit/>
          </a:bodyPr>
          <a:lstStyle/>
          <a:p>
            <a:pPr algn="just"/>
            <a:r>
              <a:rPr lang="en-US" dirty="0"/>
              <a:t>Need 5 Gozo Lifestyle – The </a:t>
            </a:r>
            <a:r>
              <a:rPr lang="en-US" dirty="0" err="1"/>
              <a:t>valorisation</a:t>
            </a:r>
            <a:r>
              <a:rPr lang="en-US" dirty="0"/>
              <a:t> of Gozo’s culture and traditions is expected to foster a deeper connection between residents and the Gozitan traditional lifestyle. </a:t>
            </a:r>
          </a:p>
          <a:p>
            <a:pPr algn="just"/>
            <a:r>
              <a:rPr lang="en-US" dirty="0"/>
              <a:t>Need 6 Cultural Heritage - The action is expected to create a medium for showing cultural and natural heritage assets. </a:t>
            </a:r>
          </a:p>
          <a:p>
            <a:pPr algn="just"/>
            <a:r>
              <a:rPr lang="en-US" dirty="0"/>
              <a:t>Need 7 Traditional values - The action is expected to create awareness on traditional values and attract different cohorts towards participating in traditions.</a:t>
            </a:r>
            <a:endParaRPr lang="en-MT" dirty="0"/>
          </a:p>
        </p:txBody>
      </p:sp>
    </p:spTree>
    <p:extLst>
      <p:ext uri="{BB962C8B-B14F-4D97-AF65-F5344CB8AC3E}">
        <p14:creationId xmlns:p14="http://schemas.microsoft.com/office/powerpoint/2010/main" val="3291242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6A0E4-D8F6-1330-A28F-EE281C4F3F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5EB615-BCF5-CFB2-6CE0-CA7C6D6B0B01}"/>
              </a:ext>
            </a:extLst>
          </p:cNvPr>
          <p:cNvSpPr>
            <a:spLocks noGrp="1"/>
          </p:cNvSpPr>
          <p:nvPr>
            <p:ph type="title"/>
          </p:nvPr>
        </p:nvSpPr>
        <p:spPr/>
        <p:txBody>
          <a:bodyPr/>
          <a:lstStyle/>
          <a:p>
            <a:r>
              <a:rPr lang="en-US" dirty="0"/>
              <a:t>Intervention Logic in terms of contribution to CAP SP</a:t>
            </a:r>
            <a:endParaRPr lang="en-MT" dirty="0"/>
          </a:p>
        </p:txBody>
      </p:sp>
      <p:sp>
        <p:nvSpPr>
          <p:cNvPr id="3" name="Content Placeholder 2">
            <a:extLst>
              <a:ext uri="{FF2B5EF4-FFF2-40B4-BE49-F238E27FC236}">
                <a16:creationId xmlns:a16="http://schemas.microsoft.com/office/drawing/2014/main" id="{FCDA8AE2-F196-C611-E4B7-1E71D9821574}"/>
              </a:ext>
            </a:extLst>
          </p:cNvPr>
          <p:cNvSpPr>
            <a:spLocks noGrp="1"/>
          </p:cNvSpPr>
          <p:nvPr>
            <p:ph idx="1"/>
          </p:nvPr>
        </p:nvSpPr>
        <p:spPr/>
        <p:txBody>
          <a:bodyPr>
            <a:normAutofit fontScale="92500" lnSpcReduction="20000"/>
          </a:bodyPr>
          <a:lstStyle/>
          <a:p>
            <a:pPr algn="just"/>
            <a:r>
              <a:rPr lang="en-US" dirty="0"/>
              <a:t>Objective 8.1 - Support small projects within rural areas to foster local development - The action is expected to support small projects within rural areas directly contribution towards the need identified under SO8 of the CAP SP.</a:t>
            </a:r>
          </a:p>
          <a:p>
            <a:pPr algn="just"/>
            <a:r>
              <a:rPr lang="en-US" dirty="0"/>
              <a:t>Objective 8.2 - Promote and encourage community and social activities within rural areas - This action is specifically focused on encouraging community involvement through the showcasing of projects through the annual events linked to the measure. </a:t>
            </a:r>
          </a:p>
          <a:p>
            <a:pPr algn="just"/>
            <a:r>
              <a:rPr lang="en-US" dirty="0"/>
              <a:t>Cross-cutting objective - </a:t>
            </a:r>
            <a:r>
              <a:rPr lang="en-US" dirty="0" err="1"/>
              <a:t>Modernising</a:t>
            </a:r>
            <a:r>
              <a:rPr lang="en-US" dirty="0"/>
              <a:t> the sector through fostering knowledge sharing, innovation and </a:t>
            </a:r>
            <a:r>
              <a:rPr lang="en-US" dirty="0" err="1"/>
              <a:t>digitalisation</a:t>
            </a:r>
            <a:r>
              <a:rPr lang="en-US" dirty="0"/>
              <a:t> in agricultural practices and rural areas - This action seeks to promote knowledge sharing particularly through the support aimed at promoting the traditions in Gozo which are being lost across generations, and their </a:t>
            </a:r>
            <a:r>
              <a:rPr lang="en-US" dirty="0" err="1"/>
              <a:t>valorisation</a:t>
            </a:r>
            <a:r>
              <a:rPr lang="en-US" dirty="0"/>
              <a:t> and accessibility to younger generations.</a:t>
            </a:r>
            <a:endParaRPr lang="en-MT" dirty="0"/>
          </a:p>
        </p:txBody>
      </p:sp>
    </p:spTree>
    <p:extLst>
      <p:ext uri="{BB962C8B-B14F-4D97-AF65-F5344CB8AC3E}">
        <p14:creationId xmlns:p14="http://schemas.microsoft.com/office/powerpoint/2010/main" val="1842833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83A0D-DA2D-C427-556F-89C5F0C229A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4F470A-AF02-5AF6-EA8C-AC361719255E}"/>
              </a:ext>
            </a:extLst>
          </p:cNvPr>
          <p:cNvSpPr>
            <a:spLocks noGrp="1"/>
          </p:cNvSpPr>
          <p:nvPr>
            <p:ph type="title"/>
          </p:nvPr>
        </p:nvSpPr>
        <p:spPr/>
        <p:txBody>
          <a:bodyPr/>
          <a:lstStyle/>
          <a:p>
            <a:r>
              <a:rPr lang="en-GB" dirty="0"/>
              <a:t>Eligible Beneficiaries</a:t>
            </a:r>
            <a:endParaRPr lang="en-MT" dirty="0"/>
          </a:p>
        </p:txBody>
      </p:sp>
      <p:sp>
        <p:nvSpPr>
          <p:cNvPr id="3" name="Content Placeholder 2">
            <a:extLst>
              <a:ext uri="{FF2B5EF4-FFF2-40B4-BE49-F238E27FC236}">
                <a16:creationId xmlns:a16="http://schemas.microsoft.com/office/drawing/2014/main" id="{8448E901-0662-3E92-2245-F172BF9EB82E}"/>
              </a:ext>
            </a:extLst>
          </p:cNvPr>
          <p:cNvSpPr>
            <a:spLocks noGrp="1"/>
          </p:cNvSpPr>
          <p:nvPr>
            <p:ph idx="1"/>
          </p:nvPr>
        </p:nvSpPr>
        <p:spPr/>
        <p:txBody>
          <a:bodyPr/>
          <a:lstStyle/>
          <a:p>
            <a:pPr algn="just"/>
            <a:r>
              <a:rPr lang="en-US" dirty="0"/>
              <a:t>The eligible beneficiaries are: Local and Regional councils, VOs, Educational Institutes (including schools, colleges, campuses or similar), micro and small enterprises (as defined in the EU Commission recommendation 2003/361) and private individuals (any natural person)</a:t>
            </a:r>
          </a:p>
          <a:p>
            <a:pPr algn="just"/>
            <a:endParaRPr lang="en-US" dirty="0"/>
          </a:p>
          <a:p>
            <a:pPr algn="just"/>
            <a:r>
              <a:rPr lang="en-US" dirty="0"/>
              <a:t>All applicants must have a physical </a:t>
            </a:r>
            <a:r>
              <a:rPr lang="en-US" dirty="0" err="1"/>
              <a:t>centre</a:t>
            </a:r>
            <a:r>
              <a:rPr lang="en-US" dirty="0"/>
              <a:t> of activity/address located in the Gozo Region and/or have a direct interest in activities in the region, proven through a track record.</a:t>
            </a:r>
            <a:endParaRPr lang="en-MT" dirty="0"/>
          </a:p>
        </p:txBody>
      </p:sp>
    </p:spTree>
    <p:extLst>
      <p:ext uri="{BB962C8B-B14F-4D97-AF65-F5344CB8AC3E}">
        <p14:creationId xmlns:p14="http://schemas.microsoft.com/office/powerpoint/2010/main" val="1267442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10820-7671-6488-566E-28612A1030B3}"/>
              </a:ext>
            </a:extLst>
          </p:cNvPr>
          <p:cNvSpPr>
            <a:spLocks noGrp="1"/>
          </p:cNvSpPr>
          <p:nvPr>
            <p:ph type="title"/>
          </p:nvPr>
        </p:nvSpPr>
        <p:spPr/>
        <p:txBody>
          <a:bodyPr/>
          <a:lstStyle/>
          <a:p>
            <a:r>
              <a:rPr lang="en-GB" dirty="0"/>
              <a:t>Partnership/Collaboration</a:t>
            </a:r>
            <a:endParaRPr lang="en-MT" dirty="0"/>
          </a:p>
        </p:txBody>
      </p:sp>
      <p:sp>
        <p:nvSpPr>
          <p:cNvPr id="3" name="Content Placeholder 2">
            <a:extLst>
              <a:ext uri="{FF2B5EF4-FFF2-40B4-BE49-F238E27FC236}">
                <a16:creationId xmlns:a16="http://schemas.microsoft.com/office/drawing/2014/main" id="{778B0761-FF0F-F61E-9117-162F115079C8}"/>
              </a:ext>
            </a:extLst>
          </p:cNvPr>
          <p:cNvSpPr>
            <a:spLocks noGrp="1"/>
          </p:cNvSpPr>
          <p:nvPr>
            <p:ph idx="1"/>
          </p:nvPr>
        </p:nvSpPr>
        <p:spPr/>
        <p:txBody>
          <a:bodyPr>
            <a:normAutofit/>
          </a:bodyPr>
          <a:lstStyle/>
          <a:p>
            <a:pPr algn="just"/>
            <a:r>
              <a:rPr lang="en-US" dirty="0"/>
              <a:t>A partnership between entities towards an application is </a:t>
            </a:r>
            <a:r>
              <a:rPr lang="en-US" u="sng" dirty="0"/>
              <a:t>NOT</a:t>
            </a:r>
            <a:r>
              <a:rPr lang="en-US" dirty="0"/>
              <a:t> a requirement but is encouraged through the award of additional marks in the selection criteria. A partnership signifies the establishment of a collaborative arrangement among all participating entities submitting a joint application. </a:t>
            </a:r>
          </a:p>
          <a:p>
            <a:pPr algn="just"/>
            <a:r>
              <a:rPr lang="en-US" dirty="0"/>
              <a:t>A letter of intent from the project partners to the applicant (main beneficiary) is required, confirming their intention to collaborate and support the project's implementation.</a:t>
            </a:r>
            <a:endParaRPr lang="en-MT" dirty="0"/>
          </a:p>
        </p:txBody>
      </p:sp>
    </p:spTree>
    <p:extLst>
      <p:ext uri="{BB962C8B-B14F-4D97-AF65-F5344CB8AC3E}">
        <p14:creationId xmlns:p14="http://schemas.microsoft.com/office/powerpoint/2010/main" val="40399750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2B7C5-8201-F356-F781-423367B65FF8}"/>
              </a:ext>
            </a:extLst>
          </p:cNvPr>
          <p:cNvSpPr>
            <a:spLocks noGrp="1"/>
          </p:cNvSpPr>
          <p:nvPr>
            <p:ph type="title"/>
          </p:nvPr>
        </p:nvSpPr>
        <p:spPr/>
        <p:txBody>
          <a:bodyPr/>
          <a:lstStyle/>
          <a:p>
            <a:endParaRPr lang="en-MT"/>
          </a:p>
        </p:txBody>
      </p:sp>
      <p:sp>
        <p:nvSpPr>
          <p:cNvPr id="3" name="Content Placeholder 2">
            <a:extLst>
              <a:ext uri="{FF2B5EF4-FFF2-40B4-BE49-F238E27FC236}">
                <a16:creationId xmlns:a16="http://schemas.microsoft.com/office/drawing/2014/main" id="{39C859D8-99EA-67F0-F158-EE5E1C85FD50}"/>
              </a:ext>
            </a:extLst>
          </p:cNvPr>
          <p:cNvSpPr>
            <a:spLocks noGrp="1"/>
          </p:cNvSpPr>
          <p:nvPr>
            <p:ph idx="1"/>
          </p:nvPr>
        </p:nvSpPr>
        <p:spPr>
          <a:xfrm>
            <a:off x="838200" y="1586138"/>
            <a:ext cx="10515600" cy="5032375"/>
          </a:xfrm>
        </p:spPr>
        <p:txBody>
          <a:bodyPr>
            <a:normAutofit lnSpcReduction="10000"/>
          </a:bodyPr>
          <a:lstStyle/>
          <a:p>
            <a:pPr algn="just"/>
            <a:r>
              <a:rPr lang="en-US" dirty="0"/>
              <a:t>The inclusion of a project partner has to be justified by the applicant at application stage. Justification must be strong and makes sense in terms of sector, area of expertise, potential working relationship, etc.</a:t>
            </a:r>
          </a:p>
          <a:p>
            <a:pPr algn="just"/>
            <a:r>
              <a:rPr lang="en-US" dirty="0"/>
              <a:t>The type of costs that can be claimed by project partners are to be limited to staff costs and travel, while avoiding investments.</a:t>
            </a:r>
          </a:p>
          <a:p>
            <a:pPr algn="just"/>
            <a:r>
              <a:rPr lang="en-US" dirty="0"/>
              <a:t>If a project partner envisages investment type of costs (e.g. equipment), they may submit an application as the main Beneficiary.</a:t>
            </a:r>
          </a:p>
          <a:p>
            <a:pPr algn="just"/>
            <a:r>
              <a:rPr lang="en-US" dirty="0"/>
              <a:t>With respect to documentation to be requested from project partners at application stage, a Letter of Intent should be enough.</a:t>
            </a:r>
          </a:p>
          <a:p>
            <a:pPr algn="just"/>
            <a:r>
              <a:rPr lang="en-US" dirty="0"/>
              <a:t>Kindly maintain the possibility of applying Simplified Cost Options (SCOs) to costs claimed by project partners, in line with the new eligibility rules.</a:t>
            </a:r>
            <a:endParaRPr lang="en-MT" dirty="0"/>
          </a:p>
        </p:txBody>
      </p:sp>
    </p:spTree>
    <p:extLst>
      <p:ext uri="{BB962C8B-B14F-4D97-AF65-F5344CB8AC3E}">
        <p14:creationId xmlns:p14="http://schemas.microsoft.com/office/powerpoint/2010/main" val="2569299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DD8799-31FD-DD02-96A6-8EAB2A05A9C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C97893-A894-520B-4AA3-F53E9953F446}"/>
              </a:ext>
            </a:extLst>
          </p:cNvPr>
          <p:cNvSpPr>
            <a:spLocks noGrp="1"/>
          </p:cNvSpPr>
          <p:nvPr>
            <p:ph type="title"/>
          </p:nvPr>
        </p:nvSpPr>
        <p:spPr>
          <a:xfrm>
            <a:off x="838200" y="-244475"/>
            <a:ext cx="10515600" cy="1325563"/>
          </a:xfrm>
        </p:spPr>
        <p:txBody>
          <a:bodyPr/>
          <a:lstStyle/>
          <a:p>
            <a:r>
              <a:rPr lang="en-GB" dirty="0"/>
              <a:t>Eligible Expenditure</a:t>
            </a:r>
            <a:endParaRPr lang="en-MT" dirty="0"/>
          </a:p>
        </p:txBody>
      </p:sp>
      <p:sp>
        <p:nvSpPr>
          <p:cNvPr id="3" name="Content Placeholder 2">
            <a:extLst>
              <a:ext uri="{FF2B5EF4-FFF2-40B4-BE49-F238E27FC236}">
                <a16:creationId xmlns:a16="http://schemas.microsoft.com/office/drawing/2014/main" id="{3E69062B-F628-498B-4835-0CFA410DB1D5}"/>
              </a:ext>
            </a:extLst>
          </p:cNvPr>
          <p:cNvSpPr>
            <a:spLocks noGrp="1"/>
          </p:cNvSpPr>
          <p:nvPr>
            <p:ph idx="1"/>
          </p:nvPr>
        </p:nvSpPr>
        <p:spPr>
          <a:xfrm>
            <a:off x="696685" y="838200"/>
            <a:ext cx="10798629" cy="5910943"/>
          </a:xfrm>
        </p:spPr>
        <p:txBody>
          <a:bodyPr>
            <a:noAutofit/>
          </a:bodyPr>
          <a:lstStyle/>
          <a:p>
            <a:pPr marL="0" indent="0" algn="just">
              <a:buNone/>
            </a:pPr>
            <a:r>
              <a:rPr lang="en-US" sz="2000" dirty="0"/>
              <a:t>Support under this measure shall focus on, but is not limited to, the following:</a:t>
            </a:r>
          </a:p>
          <a:p>
            <a:pPr marL="571500" indent="-571500" algn="just">
              <a:buAutoNum type="romanLcPeriod"/>
            </a:pPr>
            <a:r>
              <a:rPr lang="en-US" sz="2000" dirty="0"/>
              <a:t>acquisition of necessary materials and equipment (up to an indicative 10% of the total project Expenditure) required to retain and enhance culture and traditional activities insofar as the acquisition is primarily aimed towards ensuring that the skill/trade retains presence in the region as well as inclusion activities, with the overall aim of enhancing and maintaining traditions and cultures, without excluding improvement in economic productivity of traditional products.</a:t>
            </a:r>
          </a:p>
          <a:p>
            <a:pPr marL="571500" indent="-571500" algn="just">
              <a:buAutoNum type="romanLcPeriod"/>
            </a:pPr>
            <a:r>
              <a:rPr lang="en-US" sz="2000" dirty="0"/>
              <a:t>acquisition of necessary material and equipment (up to an indicative 10% of the total project Expenditure) to participate in the event in order to showcase cultural and traditional values insofar as the acquisition does not affect economic productivity but is aimed as Corporate Social Responsibility (CSR) and inclusion activities. </a:t>
            </a:r>
          </a:p>
          <a:p>
            <a:pPr marL="571500" indent="-571500" algn="just">
              <a:buAutoNum type="romanLcPeriod"/>
            </a:pPr>
            <a:r>
              <a:rPr lang="en-US" sz="2000" dirty="0"/>
              <a:t>expenditure for small scale infrastructure and/or amelioration of facilities to sustain culture and traditional activities, applicable only for Local Councils and Vos. </a:t>
            </a:r>
          </a:p>
          <a:p>
            <a:pPr marL="571500" indent="-571500" algn="just">
              <a:buAutoNum type="romanLcPeriod"/>
            </a:pPr>
            <a:r>
              <a:rPr lang="en-US" sz="2000" dirty="0"/>
              <a:t>expenditure for the conservation of cultural assets including small scale restoration.</a:t>
            </a:r>
          </a:p>
          <a:p>
            <a:pPr marL="571500" indent="-571500" algn="just">
              <a:buAutoNum type="romanLcPeriod"/>
            </a:pPr>
            <a:r>
              <a:rPr lang="en-US" sz="2000" dirty="0"/>
              <a:t>provision of audio-visual material for the showcasing of cultural and traditional activities.</a:t>
            </a:r>
          </a:p>
          <a:p>
            <a:pPr marL="571500" indent="-571500" algn="just">
              <a:buAutoNum type="romanLcPeriod"/>
            </a:pPr>
            <a:r>
              <a:rPr lang="en-US" sz="2000" dirty="0"/>
              <a:t>dissemination activities</a:t>
            </a:r>
          </a:p>
          <a:p>
            <a:pPr marL="0" indent="0" algn="just">
              <a:buNone/>
            </a:pPr>
            <a:r>
              <a:rPr lang="en-US" sz="2000" dirty="0"/>
              <a:t>A flat rate of 7% overhead costs in line with Article 54 (a) of Regulation (EU) 2021/1060 will be applied to projects financed though the strategy.</a:t>
            </a:r>
          </a:p>
        </p:txBody>
      </p:sp>
    </p:spTree>
    <p:extLst>
      <p:ext uri="{BB962C8B-B14F-4D97-AF65-F5344CB8AC3E}">
        <p14:creationId xmlns:p14="http://schemas.microsoft.com/office/powerpoint/2010/main" val="14256160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D2C6AC-ED37-88D3-D244-EB54D4AB89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C04957-92E7-57A6-1A42-D259E2E76F13}"/>
              </a:ext>
            </a:extLst>
          </p:cNvPr>
          <p:cNvSpPr>
            <a:spLocks noGrp="1"/>
          </p:cNvSpPr>
          <p:nvPr>
            <p:ph type="title"/>
          </p:nvPr>
        </p:nvSpPr>
        <p:spPr/>
        <p:txBody>
          <a:bodyPr/>
          <a:lstStyle/>
          <a:p>
            <a:r>
              <a:rPr lang="en-GB" dirty="0"/>
              <a:t>Non-eligible Expenditure</a:t>
            </a:r>
            <a:endParaRPr lang="en-MT" dirty="0"/>
          </a:p>
        </p:txBody>
      </p:sp>
      <p:sp>
        <p:nvSpPr>
          <p:cNvPr id="3" name="Content Placeholder 2">
            <a:extLst>
              <a:ext uri="{FF2B5EF4-FFF2-40B4-BE49-F238E27FC236}">
                <a16:creationId xmlns:a16="http://schemas.microsoft.com/office/drawing/2014/main" id="{7EEB8E39-2490-DB9A-DE4B-DBD5141A5EFE}"/>
              </a:ext>
            </a:extLst>
          </p:cNvPr>
          <p:cNvSpPr>
            <a:spLocks noGrp="1"/>
          </p:cNvSpPr>
          <p:nvPr>
            <p:ph idx="1"/>
          </p:nvPr>
        </p:nvSpPr>
        <p:spPr>
          <a:xfrm>
            <a:off x="838200" y="1825625"/>
            <a:ext cx="10515600" cy="4749346"/>
          </a:xfrm>
        </p:spPr>
        <p:txBody>
          <a:bodyPr>
            <a:normAutofit fontScale="92500" lnSpcReduction="10000"/>
          </a:bodyPr>
          <a:lstStyle/>
          <a:p>
            <a:pPr marL="571500" indent="-571500" algn="just">
              <a:buAutoNum type="romanLcPeriod"/>
            </a:pPr>
            <a:r>
              <a:rPr lang="en-US" dirty="0"/>
              <a:t>The purchase of all types of vehicles for whatever purpose</a:t>
            </a:r>
          </a:p>
          <a:p>
            <a:pPr marL="571500" indent="-571500" algn="just">
              <a:buAutoNum type="romanLcPeriod"/>
            </a:pPr>
            <a:r>
              <a:rPr lang="en-US" dirty="0"/>
              <a:t>Temporary works not directly related to the execution of the project</a:t>
            </a:r>
          </a:p>
          <a:p>
            <a:pPr marL="571500" indent="-571500" algn="just">
              <a:buAutoNum type="romanLcPeriod"/>
            </a:pPr>
            <a:r>
              <a:rPr lang="en-US" dirty="0"/>
              <a:t>Maintenance Expenditure for existing buildings, plant or equipment</a:t>
            </a:r>
          </a:p>
          <a:p>
            <a:pPr marL="571500" indent="-571500" algn="just">
              <a:buAutoNum type="romanLcPeriod"/>
            </a:pPr>
            <a:r>
              <a:rPr lang="en-US" dirty="0"/>
              <a:t>Like for like replacement</a:t>
            </a:r>
          </a:p>
          <a:p>
            <a:pPr marL="571500" indent="-571500" algn="just">
              <a:buAutoNum type="romanLcPeriod"/>
            </a:pPr>
            <a:r>
              <a:rPr lang="en-US" dirty="0"/>
              <a:t>Payments for gifts and donations</a:t>
            </a:r>
          </a:p>
          <a:p>
            <a:pPr marL="571500" indent="-571500" algn="just">
              <a:buAutoNum type="romanLcPeriod"/>
            </a:pPr>
            <a:r>
              <a:rPr lang="en-US" dirty="0"/>
              <a:t>Criminal fines and damages</a:t>
            </a:r>
          </a:p>
          <a:p>
            <a:pPr marL="571500" indent="-571500" algn="just">
              <a:buAutoNum type="romanLcPeriod"/>
            </a:pPr>
            <a:r>
              <a:rPr lang="en-US" dirty="0"/>
              <a:t>Legal expenses in respect of litigation</a:t>
            </a:r>
          </a:p>
          <a:p>
            <a:pPr marL="571500" indent="-571500" algn="just">
              <a:buAutoNum type="romanLcPeriod"/>
            </a:pPr>
            <a:r>
              <a:rPr lang="en-US" dirty="0"/>
              <a:t>Expenditure related to fireworks</a:t>
            </a:r>
          </a:p>
          <a:p>
            <a:pPr marL="0" indent="0" algn="just">
              <a:buNone/>
            </a:pPr>
            <a:endParaRPr lang="en-US" dirty="0"/>
          </a:p>
          <a:p>
            <a:pPr marL="0" indent="0" algn="just">
              <a:buNone/>
            </a:pPr>
            <a:r>
              <a:rPr lang="en-US" i="1" dirty="0"/>
              <a:t>All eligible expenditure must comply with the 2021 2027 National Eligibility Rules</a:t>
            </a:r>
            <a:endParaRPr lang="en-MT" i="1" dirty="0"/>
          </a:p>
          <a:p>
            <a:pPr marL="0" indent="0" algn="just">
              <a:buNone/>
            </a:pPr>
            <a:endParaRPr lang="en-US" dirty="0"/>
          </a:p>
          <a:p>
            <a:pPr marL="0" indent="0" algn="just">
              <a:buNone/>
            </a:pPr>
            <a:endParaRPr lang="en-US" i="1" dirty="0"/>
          </a:p>
        </p:txBody>
      </p:sp>
    </p:spTree>
    <p:extLst>
      <p:ext uri="{BB962C8B-B14F-4D97-AF65-F5344CB8AC3E}">
        <p14:creationId xmlns:p14="http://schemas.microsoft.com/office/powerpoint/2010/main" val="36870082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46D3D-BE07-5AA4-9B46-719735B7C9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FE32B1-ACC9-3098-026C-F5D271D23A92}"/>
              </a:ext>
            </a:extLst>
          </p:cNvPr>
          <p:cNvSpPr>
            <a:spLocks noGrp="1"/>
          </p:cNvSpPr>
          <p:nvPr>
            <p:ph type="title"/>
          </p:nvPr>
        </p:nvSpPr>
        <p:spPr/>
        <p:txBody>
          <a:bodyPr/>
          <a:lstStyle/>
          <a:p>
            <a:r>
              <a:rPr lang="en-GB" dirty="0"/>
              <a:t>Aid Intensity &amp; Budget Allocation</a:t>
            </a:r>
            <a:endParaRPr lang="en-MT" dirty="0"/>
          </a:p>
        </p:txBody>
      </p:sp>
      <p:sp>
        <p:nvSpPr>
          <p:cNvPr id="3" name="Content Placeholder 2">
            <a:extLst>
              <a:ext uri="{FF2B5EF4-FFF2-40B4-BE49-F238E27FC236}">
                <a16:creationId xmlns:a16="http://schemas.microsoft.com/office/drawing/2014/main" id="{631973B2-2D64-CCC1-00ED-F4361CFCC8F4}"/>
              </a:ext>
            </a:extLst>
          </p:cNvPr>
          <p:cNvSpPr>
            <a:spLocks noGrp="1"/>
          </p:cNvSpPr>
          <p:nvPr>
            <p:ph idx="1"/>
          </p:nvPr>
        </p:nvSpPr>
        <p:spPr>
          <a:xfrm>
            <a:off x="838200" y="1396774"/>
            <a:ext cx="10515600" cy="5374141"/>
          </a:xfrm>
        </p:spPr>
        <p:txBody>
          <a:bodyPr>
            <a:normAutofit fontScale="77500" lnSpcReduction="20000"/>
          </a:bodyPr>
          <a:lstStyle/>
          <a:p>
            <a:pPr marL="0" indent="0" algn="just">
              <a:buNone/>
            </a:pPr>
            <a:r>
              <a:rPr lang="en-US" dirty="0"/>
              <a:t>The aid intensity is: 80%, as per CAP SP (2023-2027)</a:t>
            </a:r>
          </a:p>
          <a:p>
            <a:pPr algn="just"/>
            <a:r>
              <a:rPr lang="en-US" dirty="0"/>
              <a:t>Beneficiaries will receive 80% of the total eligible project costs as public funds with the other 20% coming as a private contribution;</a:t>
            </a:r>
          </a:p>
          <a:p>
            <a:pPr marL="0" indent="0" algn="just">
              <a:buNone/>
            </a:pPr>
            <a:endParaRPr lang="en-US" dirty="0"/>
          </a:p>
          <a:p>
            <a:pPr marL="0" indent="0" algn="just">
              <a:buNone/>
            </a:pPr>
            <a:r>
              <a:rPr lang="en-GB" dirty="0"/>
              <a:t>The Measure Budget (Total Public Expenditure) is </a:t>
            </a:r>
            <a:r>
              <a:rPr lang="en-US" dirty="0"/>
              <a:t>€415,418.82.</a:t>
            </a:r>
            <a:endParaRPr lang="en-GB" dirty="0"/>
          </a:p>
          <a:p>
            <a:pPr marL="0" indent="0" algn="just">
              <a:buNone/>
            </a:pPr>
            <a:endParaRPr lang="en-US" dirty="0"/>
          </a:p>
          <a:p>
            <a:pPr algn="just"/>
            <a:r>
              <a:rPr lang="en-US" dirty="0"/>
              <a:t>The minimum amount to be requested per application: €5,000</a:t>
            </a:r>
          </a:p>
          <a:p>
            <a:pPr algn="just"/>
            <a:r>
              <a:rPr lang="en-US" dirty="0"/>
              <a:t>The maximum amount to be requested per application: €50,000</a:t>
            </a:r>
          </a:p>
          <a:p>
            <a:pPr algn="just"/>
            <a:endParaRPr lang="en-US" dirty="0"/>
          </a:p>
          <a:p>
            <a:pPr algn="just"/>
            <a:r>
              <a:rPr lang="en-US" dirty="0"/>
              <a:t>Value added Tax (VAT) is not eligible for aid if it is recoverable. In case of SMEs, VAT is not an eligible cost.</a:t>
            </a:r>
          </a:p>
          <a:p>
            <a:pPr algn="just"/>
            <a:endParaRPr lang="en-US" dirty="0"/>
          </a:p>
          <a:p>
            <a:pPr algn="just"/>
            <a:r>
              <a:rPr lang="en-US" dirty="0"/>
              <a:t>Private individuals who have a VAT, should include it, otherwise N/A should be written.</a:t>
            </a:r>
          </a:p>
          <a:p>
            <a:pPr algn="just"/>
            <a:endParaRPr lang="en-US" dirty="0"/>
          </a:p>
          <a:p>
            <a:pPr algn="just"/>
            <a:r>
              <a:rPr lang="en-GB" dirty="0"/>
              <a:t>The </a:t>
            </a:r>
            <a:r>
              <a:rPr lang="en-GB" b="1" dirty="0"/>
              <a:t>COMPETITIVE</a:t>
            </a:r>
            <a:r>
              <a:rPr lang="en-GB" dirty="0"/>
              <a:t> selection process will be evaluated and undertaken by the Decision Committee.</a:t>
            </a:r>
            <a:endParaRPr lang="en-US" dirty="0"/>
          </a:p>
          <a:p>
            <a:endParaRPr lang="en-US" dirty="0"/>
          </a:p>
        </p:txBody>
      </p:sp>
    </p:spTree>
    <p:extLst>
      <p:ext uri="{BB962C8B-B14F-4D97-AF65-F5344CB8AC3E}">
        <p14:creationId xmlns:p14="http://schemas.microsoft.com/office/powerpoint/2010/main" val="134221806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193A-8CF2-7AC1-162B-D333FFFC21B7}"/>
              </a:ext>
            </a:extLst>
          </p:cNvPr>
          <p:cNvSpPr>
            <a:spLocks noGrp="1"/>
          </p:cNvSpPr>
          <p:nvPr>
            <p:ph type="title"/>
          </p:nvPr>
        </p:nvSpPr>
        <p:spPr/>
        <p:txBody>
          <a:bodyPr/>
          <a:lstStyle/>
          <a:p>
            <a:r>
              <a:rPr lang="en-GB" dirty="0"/>
              <a:t>Indicators and Targets</a:t>
            </a:r>
            <a:endParaRPr lang="en-MT" dirty="0"/>
          </a:p>
        </p:txBody>
      </p:sp>
      <p:sp>
        <p:nvSpPr>
          <p:cNvPr id="3" name="Content Placeholder 2">
            <a:extLst>
              <a:ext uri="{FF2B5EF4-FFF2-40B4-BE49-F238E27FC236}">
                <a16:creationId xmlns:a16="http://schemas.microsoft.com/office/drawing/2014/main" id="{FED33C35-9C9F-FB43-28E6-D0E4C363E185}"/>
              </a:ext>
            </a:extLst>
          </p:cNvPr>
          <p:cNvSpPr>
            <a:spLocks noGrp="1"/>
          </p:cNvSpPr>
          <p:nvPr>
            <p:ph idx="1"/>
          </p:nvPr>
        </p:nvSpPr>
        <p:spPr/>
        <p:txBody>
          <a:bodyPr/>
          <a:lstStyle/>
          <a:p>
            <a:pPr marL="0" indent="0" algn="just">
              <a:buNone/>
            </a:pPr>
            <a:r>
              <a:rPr lang="en-US" dirty="0"/>
              <a:t>The indicators and targets for the Measure are:</a:t>
            </a:r>
          </a:p>
          <a:p>
            <a:pPr marL="0" indent="0" algn="just">
              <a:buNone/>
            </a:pPr>
            <a:endParaRPr lang="en-US" dirty="0"/>
          </a:p>
          <a:p>
            <a:pPr algn="just"/>
            <a:r>
              <a:rPr lang="en-US" dirty="0"/>
              <a:t>Number of events</a:t>
            </a:r>
          </a:p>
          <a:p>
            <a:pPr algn="just"/>
            <a:r>
              <a:rPr lang="en-US" dirty="0"/>
              <a:t>Number of infrastructure/amelioration/restoration projects of important cultural value: 4 </a:t>
            </a:r>
          </a:p>
          <a:p>
            <a:pPr algn="just"/>
            <a:r>
              <a:rPr lang="en-US" dirty="0"/>
              <a:t>Number of projects promoting traditions in Gozo: 8 </a:t>
            </a:r>
          </a:p>
          <a:p>
            <a:pPr algn="just"/>
            <a:r>
              <a:rPr lang="en-US" dirty="0"/>
              <a:t>Number of affected locations: 8 </a:t>
            </a:r>
          </a:p>
        </p:txBody>
      </p:sp>
    </p:spTree>
    <p:extLst>
      <p:ext uri="{BB962C8B-B14F-4D97-AF65-F5344CB8AC3E}">
        <p14:creationId xmlns:p14="http://schemas.microsoft.com/office/powerpoint/2010/main" val="14210861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3C8FE0-C1DF-9BED-3429-85C725C2CC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A5878-3410-6F44-9E3D-D95610524150}"/>
              </a:ext>
            </a:extLst>
          </p:cNvPr>
          <p:cNvSpPr>
            <a:spLocks noGrp="1"/>
          </p:cNvSpPr>
          <p:nvPr>
            <p:ph type="title"/>
          </p:nvPr>
        </p:nvSpPr>
        <p:spPr/>
        <p:txBody>
          <a:bodyPr/>
          <a:lstStyle/>
          <a:p>
            <a:r>
              <a:rPr lang="en-GB" dirty="0"/>
              <a:t>Timeframes of the Measure</a:t>
            </a:r>
            <a:endParaRPr lang="en-MT" dirty="0"/>
          </a:p>
        </p:txBody>
      </p:sp>
      <p:sp>
        <p:nvSpPr>
          <p:cNvPr id="3" name="Content Placeholder 2">
            <a:extLst>
              <a:ext uri="{FF2B5EF4-FFF2-40B4-BE49-F238E27FC236}">
                <a16:creationId xmlns:a16="http://schemas.microsoft.com/office/drawing/2014/main" id="{1E8AAB7A-06BF-4DF2-6B0D-A71FE14F45E9}"/>
              </a:ext>
            </a:extLst>
          </p:cNvPr>
          <p:cNvSpPr>
            <a:spLocks noGrp="1"/>
          </p:cNvSpPr>
          <p:nvPr>
            <p:ph idx="1"/>
          </p:nvPr>
        </p:nvSpPr>
        <p:spPr>
          <a:xfrm>
            <a:off x="838200" y="1825625"/>
            <a:ext cx="10515600" cy="4782004"/>
          </a:xfrm>
        </p:spPr>
        <p:txBody>
          <a:bodyPr>
            <a:normAutofit/>
          </a:bodyPr>
          <a:lstStyle/>
          <a:p>
            <a:pPr algn="just"/>
            <a:r>
              <a:rPr lang="en-US" dirty="0"/>
              <a:t>The Call for proposals opened on Monday, 1st of September 2025 as an Open Rolling Call Procedure. </a:t>
            </a:r>
          </a:p>
          <a:p>
            <a:pPr algn="just"/>
            <a:r>
              <a:rPr lang="en-US" dirty="0"/>
              <a:t>This means that a batch of applications received with a respective time block will be assessed separately from applications received in subsequent batches, until funds are exhausted. </a:t>
            </a:r>
          </a:p>
          <a:p>
            <a:pPr algn="just"/>
            <a:r>
              <a:rPr lang="en-US" dirty="0"/>
              <a:t>The Gozo Action Group Foundation will issue a notification on the LAG’s website </a:t>
            </a:r>
            <a:r>
              <a:rPr lang="en-US" dirty="0">
                <a:hlinkClick r:id="rId2"/>
              </a:rPr>
              <a:t>www.leadergozo.eu</a:t>
            </a:r>
            <a:r>
              <a:rPr lang="en-US" dirty="0"/>
              <a:t> should there be any changes, should the call be withdrawn, or the funds are exhausted. </a:t>
            </a:r>
          </a:p>
          <a:p>
            <a:pPr algn="just"/>
            <a:r>
              <a:rPr lang="en-US" dirty="0"/>
              <a:t>The deadline for Block 1 is 31</a:t>
            </a:r>
            <a:r>
              <a:rPr lang="en-US" baseline="30000" dirty="0"/>
              <a:t>st</a:t>
            </a:r>
            <a:r>
              <a:rPr lang="en-US" dirty="0"/>
              <a:t> October 2025. Subsequent batches will be closed every two (2) months, with deadlines falling at the end of each second month.</a:t>
            </a:r>
          </a:p>
        </p:txBody>
      </p:sp>
    </p:spTree>
    <p:extLst>
      <p:ext uri="{BB962C8B-B14F-4D97-AF65-F5344CB8AC3E}">
        <p14:creationId xmlns:p14="http://schemas.microsoft.com/office/powerpoint/2010/main" val="229353367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88A228-C57B-0412-1423-2543BA95AE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9864971-AFCF-F0ED-769A-CF7BF05816AF}"/>
              </a:ext>
            </a:extLst>
          </p:cNvPr>
          <p:cNvSpPr>
            <a:spLocks noGrp="1"/>
          </p:cNvSpPr>
          <p:nvPr>
            <p:ph type="title"/>
          </p:nvPr>
        </p:nvSpPr>
        <p:spPr/>
        <p:txBody>
          <a:bodyPr/>
          <a:lstStyle/>
          <a:p>
            <a:r>
              <a:rPr lang="en-US" dirty="0"/>
              <a:t>Specific Provisions</a:t>
            </a:r>
            <a:endParaRPr lang="en-MT" dirty="0"/>
          </a:p>
        </p:txBody>
      </p:sp>
      <p:sp>
        <p:nvSpPr>
          <p:cNvPr id="3" name="Content Placeholder 2">
            <a:extLst>
              <a:ext uri="{FF2B5EF4-FFF2-40B4-BE49-F238E27FC236}">
                <a16:creationId xmlns:a16="http://schemas.microsoft.com/office/drawing/2014/main" id="{A2907373-588A-0EA1-791A-3AE7329F679E}"/>
              </a:ext>
            </a:extLst>
          </p:cNvPr>
          <p:cNvSpPr>
            <a:spLocks noGrp="1"/>
          </p:cNvSpPr>
          <p:nvPr>
            <p:ph idx="1"/>
          </p:nvPr>
        </p:nvSpPr>
        <p:spPr>
          <a:xfrm>
            <a:off x="838200" y="1690688"/>
            <a:ext cx="10515600" cy="4982255"/>
          </a:xfrm>
        </p:spPr>
        <p:txBody>
          <a:bodyPr>
            <a:normAutofit fontScale="85000" lnSpcReduction="10000"/>
          </a:bodyPr>
          <a:lstStyle/>
          <a:p>
            <a:pPr algn="just"/>
            <a:r>
              <a:rPr lang="en-US" dirty="0"/>
              <a:t>A proposal needs to obtain at least 50% of the total marks (awarded by the Decision Committee) in order to qualify for selection.</a:t>
            </a:r>
          </a:p>
          <a:p>
            <a:pPr algn="just"/>
            <a:r>
              <a:rPr lang="en-US" dirty="0"/>
              <a:t>The applicant is to declare that the actions proposed cannot be funded from national or other European funds.</a:t>
            </a:r>
          </a:p>
          <a:p>
            <a:pPr algn="just"/>
            <a:r>
              <a:rPr lang="en-US" dirty="0"/>
              <a:t>An indirect cost of 7% will be applied on the total eligible costs that will cover any overheads incurred by the Beneficiary.</a:t>
            </a:r>
          </a:p>
          <a:p>
            <a:pPr algn="just"/>
            <a:r>
              <a:rPr lang="en-US" dirty="0"/>
              <a:t>The durability period obligations for awarded projects will extend to three (3) years from the final payment to the beneficiary.</a:t>
            </a:r>
          </a:p>
          <a:p>
            <a:pPr algn="just"/>
            <a:r>
              <a:rPr lang="en-US" dirty="0"/>
              <a:t>The project must be completed within twelve (12) months from the date of the letter of award issued by GAGF to the beneficiary.</a:t>
            </a:r>
          </a:p>
          <a:p>
            <a:pPr algn="just"/>
            <a:r>
              <a:rPr lang="en-US" dirty="0"/>
              <a:t>De Minimis (where applicable) - the total amount of de minimis aid granted (state aid) shall not exceed the amount of €300,000 over any period of three years. </a:t>
            </a:r>
          </a:p>
          <a:p>
            <a:pPr algn="just"/>
            <a:r>
              <a:rPr lang="en-US" dirty="0"/>
              <a:t>In cases where a PA permit is required, the valid PA permit number must be presented to GAGF before any proposed actions and investments are carried out.</a:t>
            </a:r>
            <a:endParaRPr lang="en-MT" dirty="0"/>
          </a:p>
        </p:txBody>
      </p:sp>
    </p:spTree>
    <p:extLst>
      <p:ext uri="{BB962C8B-B14F-4D97-AF65-F5344CB8AC3E}">
        <p14:creationId xmlns:p14="http://schemas.microsoft.com/office/powerpoint/2010/main" val="18116637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6406D-5703-0628-14BC-95C02B86647F}"/>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8B0FB4-A59A-7485-51F8-14A1F0E860A9}"/>
              </a:ext>
            </a:extLst>
          </p:cNvPr>
          <p:cNvSpPr>
            <a:spLocks noGrp="1"/>
          </p:cNvSpPr>
          <p:nvPr>
            <p:ph idx="1"/>
          </p:nvPr>
        </p:nvSpPr>
        <p:spPr>
          <a:xfrm>
            <a:off x="838200" y="1295400"/>
            <a:ext cx="10515600" cy="4881563"/>
          </a:xfrm>
        </p:spPr>
        <p:txBody>
          <a:bodyPr>
            <a:normAutofit fontScale="92500" lnSpcReduction="20000"/>
          </a:bodyPr>
          <a:lstStyle/>
          <a:p>
            <a:pPr algn="just"/>
            <a:r>
              <a:rPr lang="en-US" dirty="0"/>
              <a:t>Any one entity (whether main applicant or partner) can apply under one or more of the measures, but cannot participate under different/competing applications within the same measure. </a:t>
            </a:r>
          </a:p>
          <a:p>
            <a:pPr algn="just"/>
            <a:r>
              <a:rPr lang="en-US" dirty="0"/>
              <a:t>Therefore, entities (whether main applicants or partners) cannot participate in different projects within the same measure and can only do so once their first project has been successfully concluded. </a:t>
            </a:r>
          </a:p>
          <a:p>
            <a:pPr algn="just"/>
            <a:endParaRPr lang="en-US" dirty="0"/>
          </a:p>
          <a:p>
            <a:pPr algn="just"/>
            <a:r>
              <a:rPr lang="en-US" dirty="0"/>
              <a:t>Applications are to be submitted as soft copies via email. </a:t>
            </a:r>
          </a:p>
          <a:p>
            <a:pPr algn="just"/>
            <a:r>
              <a:rPr lang="en-US" dirty="0"/>
              <a:t>Application submissions in hard copy, whether submitted by mail, by hand or other means, will NOT be accepted.</a:t>
            </a:r>
          </a:p>
          <a:p>
            <a:pPr algn="just"/>
            <a:r>
              <a:rPr lang="en-US" dirty="0"/>
              <a:t>In cases where applicable documentation is still missing at the time of the application, the GAGF will request the applicant to rectify the situation and will allow a period of five (5) working days from the date of notification to submit the missing documentation and/or information.</a:t>
            </a:r>
          </a:p>
          <a:p>
            <a:endParaRPr lang="en-MT" dirty="0"/>
          </a:p>
        </p:txBody>
      </p:sp>
    </p:spTree>
    <p:extLst>
      <p:ext uri="{BB962C8B-B14F-4D97-AF65-F5344CB8AC3E}">
        <p14:creationId xmlns:p14="http://schemas.microsoft.com/office/powerpoint/2010/main" val="150230349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4463" y="1641834"/>
            <a:ext cx="10515600" cy="997849"/>
          </a:xfrm>
        </p:spPr>
        <p:txBody>
          <a:bodyPr>
            <a:noAutofit/>
          </a:bodyPr>
          <a:lstStyle/>
          <a:p>
            <a:endParaRPr lang="en-GB" sz="2400" dirty="0">
              <a:effectLst>
                <a:outerShdw blurRad="38100" dist="38100" dir="2700000" algn="tl">
                  <a:srgbClr val="000000">
                    <a:alpha val="43137"/>
                  </a:srgbClr>
                </a:outerShdw>
              </a:effectLst>
            </a:endParaRPr>
          </a:p>
        </p:txBody>
      </p:sp>
      <p:sp>
        <p:nvSpPr>
          <p:cNvPr id="6" name="Text Placeholder 2"/>
          <p:cNvSpPr txBox="1">
            <a:spLocks/>
          </p:cNvSpPr>
          <p:nvPr/>
        </p:nvSpPr>
        <p:spPr>
          <a:xfrm>
            <a:off x="924463" y="2458528"/>
            <a:ext cx="10422986" cy="26655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2000" dirty="0"/>
              <a:t>Further Info</a:t>
            </a:r>
          </a:p>
        </p:txBody>
      </p:sp>
    </p:spTree>
    <p:extLst>
      <p:ext uri="{BB962C8B-B14F-4D97-AF65-F5344CB8AC3E}">
        <p14:creationId xmlns:p14="http://schemas.microsoft.com/office/powerpoint/2010/main" val="28124557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83460-ACDA-8F4F-C702-276AC2BE80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592792-743C-80D1-CF7B-E4684D8DC010}"/>
              </a:ext>
            </a:extLst>
          </p:cNvPr>
          <p:cNvSpPr>
            <a:spLocks noGrp="1"/>
          </p:cNvSpPr>
          <p:nvPr>
            <p:ph type="title"/>
          </p:nvPr>
        </p:nvSpPr>
        <p:spPr/>
        <p:txBody>
          <a:bodyPr/>
          <a:lstStyle/>
          <a:p>
            <a:endParaRPr lang="en-MT" dirty="0"/>
          </a:p>
        </p:txBody>
      </p:sp>
      <p:sp>
        <p:nvSpPr>
          <p:cNvPr id="3" name="Content Placeholder 2">
            <a:extLst>
              <a:ext uri="{FF2B5EF4-FFF2-40B4-BE49-F238E27FC236}">
                <a16:creationId xmlns:a16="http://schemas.microsoft.com/office/drawing/2014/main" id="{542BD152-EC00-FF89-06AE-73C86BB2E2EA}"/>
              </a:ext>
            </a:extLst>
          </p:cNvPr>
          <p:cNvSpPr>
            <a:spLocks noGrp="1"/>
          </p:cNvSpPr>
          <p:nvPr>
            <p:ph idx="1"/>
          </p:nvPr>
        </p:nvSpPr>
        <p:spPr/>
        <p:txBody>
          <a:bodyPr/>
          <a:lstStyle/>
          <a:p>
            <a:pPr marL="0" indent="0" algn="just">
              <a:buNone/>
            </a:pPr>
            <a:r>
              <a:rPr lang="en-US" u="sng" dirty="0"/>
              <a:t>Guidance Notes and Application </a:t>
            </a:r>
            <a:r>
              <a:rPr lang="en-US" dirty="0"/>
              <a:t>can be accessed on:</a:t>
            </a:r>
          </a:p>
          <a:p>
            <a:pPr algn="just"/>
            <a:r>
              <a:rPr lang="en-US" dirty="0"/>
              <a:t>www.leadergozo.eu</a:t>
            </a:r>
          </a:p>
          <a:p>
            <a:pPr algn="just"/>
            <a:r>
              <a:rPr lang="en-US" dirty="0"/>
              <a:t>Tab – Measures</a:t>
            </a:r>
          </a:p>
          <a:p>
            <a:pPr algn="just"/>
            <a:r>
              <a:rPr lang="en-US" dirty="0"/>
              <a:t>Measure 3: Keeping the Culture and Traditions of Gozo Alive</a:t>
            </a:r>
          </a:p>
          <a:p>
            <a:endParaRPr lang="en-MT" dirty="0"/>
          </a:p>
        </p:txBody>
      </p:sp>
    </p:spTree>
    <p:extLst>
      <p:ext uri="{BB962C8B-B14F-4D97-AF65-F5344CB8AC3E}">
        <p14:creationId xmlns:p14="http://schemas.microsoft.com/office/powerpoint/2010/main" val="15904794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641BD-E391-7600-D893-456E9184A5D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26D6AA-DA00-40AB-64E2-F4521D4C5734}"/>
              </a:ext>
            </a:extLst>
          </p:cNvPr>
          <p:cNvSpPr>
            <a:spLocks noGrp="1"/>
          </p:cNvSpPr>
          <p:nvPr>
            <p:ph type="title"/>
          </p:nvPr>
        </p:nvSpPr>
        <p:spPr>
          <a:xfrm>
            <a:off x="924463" y="1641834"/>
            <a:ext cx="10515600" cy="997849"/>
          </a:xfrm>
        </p:spPr>
        <p:txBody>
          <a:bodyPr>
            <a:noAutofit/>
          </a:bodyPr>
          <a:lstStyle/>
          <a:p>
            <a:endParaRPr lang="en-GB" sz="2400" dirty="0">
              <a:effectLst>
                <a:outerShdw blurRad="38100" dist="38100" dir="2700000" algn="tl">
                  <a:srgbClr val="000000">
                    <a:alpha val="43137"/>
                  </a:srgbClr>
                </a:outerShdw>
              </a:effectLst>
            </a:endParaRPr>
          </a:p>
        </p:txBody>
      </p:sp>
      <p:sp>
        <p:nvSpPr>
          <p:cNvPr id="6" name="Text Placeholder 2">
            <a:extLst>
              <a:ext uri="{FF2B5EF4-FFF2-40B4-BE49-F238E27FC236}">
                <a16:creationId xmlns:a16="http://schemas.microsoft.com/office/drawing/2014/main" id="{61A183DB-81EB-67F1-D6F3-482B596B5F08}"/>
              </a:ext>
            </a:extLst>
          </p:cNvPr>
          <p:cNvSpPr txBox="1">
            <a:spLocks/>
          </p:cNvSpPr>
          <p:nvPr/>
        </p:nvSpPr>
        <p:spPr>
          <a:xfrm>
            <a:off x="924463" y="2458528"/>
            <a:ext cx="10422986" cy="2665563"/>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GB" sz="13800" dirty="0"/>
              <a:t>Q&amp;A</a:t>
            </a:r>
          </a:p>
        </p:txBody>
      </p:sp>
    </p:spTree>
    <p:extLst>
      <p:ext uri="{BB962C8B-B14F-4D97-AF65-F5344CB8AC3E}">
        <p14:creationId xmlns:p14="http://schemas.microsoft.com/office/powerpoint/2010/main" val="29134231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Green Yellow">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4035</TotalTime>
  <Words>2535</Words>
  <Application>Microsoft Office PowerPoint</Application>
  <PresentationFormat>Widescreen</PresentationFormat>
  <Paragraphs>158</Paragraphs>
  <Slides>26</Slides>
  <Notes>3</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26</vt:i4>
      </vt:variant>
    </vt:vector>
  </HeadingPairs>
  <TitlesOfParts>
    <vt:vector size="32" baseType="lpstr">
      <vt:lpstr>Arial</vt:lpstr>
      <vt:lpstr>Calibri</vt:lpstr>
      <vt:lpstr>Calibri Light</vt:lpstr>
      <vt:lpstr>Courier New</vt:lpstr>
      <vt:lpstr>Office Theme</vt:lpstr>
      <vt:lpstr>1_Office Theme</vt:lpstr>
      <vt:lpstr> CAP Strategic Plan Measure 1 – “Keeping the Culture and Traditions of Gozo Alive”</vt:lpstr>
      <vt:lpstr>Agenda</vt:lpstr>
      <vt:lpstr>The Gozo Action Group Foundation</vt:lpstr>
      <vt:lpstr>History of the L.E.A.D.E.R. Programme</vt:lpstr>
      <vt:lpstr>PowerPoint Presentation</vt:lpstr>
      <vt:lpstr>CAP Strategic Plan 2023-2027 (LEADER) Local Development Strategy for Gozo 2023-2027</vt:lpstr>
      <vt:lpstr>Open: Measure 3 - Empowering Communities to act as Environmental Stewards </vt:lpstr>
      <vt:lpstr>Open: Measure 4 - Promoting Health and Sustainable Lifestyle in Gozo  </vt:lpstr>
      <vt:lpstr>Launch: Measure 1 – Keeping the Culture and Traditions of Gozo Alive  </vt:lpstr>
      <vt:lpstr>PowerPoint Presentation</vt:lpstr>
      <vt:lpstr>PowerPoint Presentation</vt:lpstr>
      <vt:lpstr>Intervention Logic in terms of contribution to Gozo-Specific Needs as per LDS</vt:lpstr>
      <vt:lpstr>Intervention Logic in terms of contribution to CAP SP</vt:lpstr>
      <vt:lpstr>Eligible Beneficiaries</vt:lpstr>
      <vt:lpstr>Partnership/Collaboration</vt:lpstr>
      <vt:lpstr>PowerPoint Presentation</vt:lpstr>
      <vt:lpstr>Eligible Expenditure</vt:lpstr>
      <vt:lpstr>Non-eligible Expenditure</vt:lpstr>
      <vt:lpstr>Aid Intensity &amp; Budget Allocation</vt:lpstr>
      <vt:lpstr>Indicators and Targets</vt:lpstr>
      <vt:lpstr>Timeframes of the Measure</vt:lpstr>
      <vt:lpstr>Specific Provisions</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GAGF</dc:creator>
  <cp:lastModifiedBy>GAGF Secretary</cp:lastModifiedBy>
  <cp:revision>16</cp:revision>
  <dcterms:created xsi:type="dcterms:W3CDTF">2025-05-05T08:08:24Z</dcterms:created>
  <dcterms:modified xsi:type="dcterms:W3CDTF">2025-09-09T21:04:47Z</dcterms:modified>
</cp:coreProperties>
</file>